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9" r:id="rId4"/>
    <p:sldId id="257" r:id="rId5"/>
    <p:sldId id="260" r:id="rId6"/>
    <p:sldId id="263" r:id="rId7"/>
    <p:sldId id="264" r:id="rId8"/>
    <p:sldId id="266" r:id="rId9"/>
    <p:sldId id="267" r:id="rId10"/>
    <p:sldId id="268" r:id="rId11"/>
    <p:sldId id="269" r:id="rId12"/>
    <p:sldId id="270" r:id="rId13"/>
    <p:sldId id="272" r:id="rId14"/>
    <p:sldId id="271" r:id="rId15"/>
    <p:sldId id="273" r:id="rId16"/>
    <p:sldId id="274" r:id="rId17"/>
    <p:sldId id="275" r:id="rId18"/>
    <p:sldId id="276" r:id="rId19"/>
    <p:sldId id="278" r:id="rId20"/>
    <p:sldId id="279" r:id="rId21"/>
    <p:sldId id="280" r:id="rId22"/>
    <p:sldId id="281" r:id="rId23"/>
    <p:sldId id="288" r:id="rId24"/>
    <p:sldId id="289" r:id="rId25"/>
    <p:sldId id="290" r:id="rId26"/>
    <p:sldId id="29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4F1D8"/>
    <a:srgbClr val="D9D2BC"/>
    <a:srgbClr val="1E1F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633" autoAdjust="0"/>
  </p:normalViewPr>
  <p:slideViewPr>
    <p:cSldViewPr snapToGrid="0" snapToObjects="1">
      <p:cViewPr varScale="1">
        <p:scale>
          <a:sx n="116" d="100"/>
          <a:sy n="116" d="100"/>
        </p:scale>
        <p:origin x="-138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AU"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AU"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AU"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11/12/13</a:t>
            </a:fld>
            <a:endParaRPr lang="en-US" dirty="0"/>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dirty="0"/>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AU" dirty="0"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AU" dirty="0"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AU"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AU"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AU" dirty="0"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AU"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AU"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11/12/13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AU"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11/12/13</a:t>
            </a:fld>
            <a:endParaRPr lang="en-US" dirty="0"/>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AU"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11/12/13</a:t>
            </a:fld>
            <a:endParaRPr lang="en-US" dirty="0"/>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3776" y="4390435"/>
            <a:ext cx="7196328" cy="1854917"/>
          </a:xfrm>
        </p:spPr>
        <p:txBody>
          <a:bodyPr/>
          <a:lstStyle/>
          <a:p>
            <a:r>
              <a:rPr lang="en-US" b="1" dirty="0" smtClean="0"/>
              <a:t>History of Design &amp; Technology</a:t>
            </a:r>
          </a:p>
          <a:p>
            <a:endParaRPr lang="en-US" dirty="0" smtClean="0"/>
          </a:p>
          <a:p>
            <a:r>
              <a:rPr lang="en-US" dirty="0" smtClean="0"/>
              <a:t>Assignment </a:t>
            </a:r>
            <a:r>
              <a:rPr lang="en-US" dirty="0" smtClean="0"/>
              <a:t>1 – Technological Development</a:t>
            </a:r>
            <a:endParaRPr lang="en-US" dirty="0" smtClean="0"/>
          </a:p>
          <a:p>
            <a:r>
              <a:rPr lang="en-US" dirty="0" smtClean="0"/>
              <a:t>Cameron Mills – SID22104340</a:t>
            </a:r>
          </a:p>
          <a:p>
            <a:r>
              <a:rPr lang="en-US" dirty="0" smtClean="0"/>
              <a:t>December 2013.</a:t>
            </a:r>
            <a:endParaRPr lang="en-US" dirty="0"/>
          </a:p>
        </p:txBody>
      </p:sp>
      <p:sp>
        <p:nvSpPr>
          <p:cNvPr id="4" name="Title 1"/>
          <p:cNvSpPr>
            <a:spLocks noGrp="1"/>
          </p:cNvSpPr>
          <p:nvPr>
            <p:ph type="ctrTitle"/>
          </p:nvPr>
        </p:nvSpPr>
        <p:spPr>
          <a:xfrm>
            <a:off x="493776" y="3776473"/>
            <a:ext cx="7196328" cy="613962"/>
          </a:xfrm>
        </p:spPr>
        <p:txBody>
          <a:bodyPr/>
          <a:lstStyle/>
          <a:p>
            <a:r>
              <a:rPr lang="en-US" sz="2800" b="1" dirty="0" smtClean="0"/>
              <a:t>DES10636</a:t>
            </a:r>
            <a:endParaRPr lang="en-US" sz="2800" b="1" dirty="0"/>
          </a:p>
        </p:txBody>
      </p:sp>
    </p:spTree>
    <p:extLst>
      <p:ext uri="{BB962C8B-B14F-4D97-AF65-F5344CB8AC3E}">
        <p14:creationId xmlns:p14="http://schemas.microsoft.com/office/powerpoint/2010/main" val="23034674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38" y="351546"/>
            <a:ext cx="3120455" cy="1859798"/>
          </a:xfrm>
        </p:spPr>
        <p:txBody>
          <a:bodyPr/>
          <a:lstStyle/>
          <a:p>
            <a:r>
              <a:rPr lang="en-US" sz="3600" dirty="0" smtClean="0">
                <a:solidFill>
                  <a:srgbClr val="F8C000"/>
                </a:solidFill>
              </a:rPr>
              <a:t>Amsterdam</a:t>
            </a:r>
            <a:br>
              <a:rPr lang="en-US" sz="3600" dirty="0" smtClean="0">
                <a:solidFill>
                  <a:srgbClr val="F8C000"/>
                </a:solidFill>
              </a:rPr>
            </a:br>
            <a:r>
              <a:rPr lang="en-US" sz="3600" dirty="0" smtClean="0">
                <a:solidFill>
                  <a:srgbClr val="F8C000"/>
                </a:solidFill>
              </a:rPr>
              <a:t>Stock</a:t>
            </a:r>
            <a:br>
              <a:rPr lang="en-US" sz="3600" dirty="0" smtClean="0">
                <a:solidFill>
                  <a:srgbClr val="F8C000"/>
                </a:solidFill>
              </a:rPr>
            </a:br>
            <a:r>
              <a:rPr lang="en-US" sz="3600" dirty="0" smtClean="0">
                <a:solidFill>
                  <a:srgbClr val="F8C000"/>
                </a:solidFill>
              </a:rPr>
              <a:t>Exchange</a:t>
            </a:r>
            <a:endParaRPr lang="en-US" sz="3600" dirty="0">
              <a:solidFill>
                <a:srgbClr val="F8C000"/>
              </a:solidFill>
            </a:endParaRPr>
          </a:p>
        </p:txBody>
      </p:sp>
      <p:sp>
        <p:nvSpPr>
          <p:cNvPr id="3" name="Subtitle 2"/>
          <p:cNvSpPr>
            <a:spLocks noGrp="1"/>
          </p:cNvSpPr>
          <p:nvPr>
            <p:ph type="subTitle" idx="1"/>
          </p:nvPr>
        </p:nvSpPr>
        <p:spPr>
          <a:xfrm>
            <a:off x="383493" y="2959798"/>
            <a:ext cx="8348028" cy="3197880"/>
          </a:xfrm>
        </p:spPr>
        <p:txBody>
          <a:bodyPr/>
          <a:lstStyle/>
          <a:p>
            <a:r>
              <a:rPr lang="en-US" dirty="0" smtClean="0"/>
              <a:t>The world’s first stock</a:t>
            </a:r>
          </a:p>
          <a:p>
            <a:r>
              <a:rPr lang="en-US" dirty="0"/>
              <a:t>e</a:t>
            </a:r>
            <a:r>
              <a:rPr lang="en-US" dirty="0" smtClean="0"/>
              <a:t>xchange was opened in </a:t>
            </a:r>
          </a:p>
          <a:p>
            <a:r>
              <a:rPr lang="en-US" dirty="0" smtClean="0"/>
              <a:t>1611, specially designed </a:t>
            </a:r>
          </a:p>
          <a:p>
            <a:r>
              <a:rPr lang="en-US" dirty="0" smtClean="0"/>
              <a:t>for open air trade of listed shares in</a:t>
            </a:r>
          </a:p>
          <a:p>
            <a:r>
              <a:rPr lang="en-US" dirty="0" smtClean="0"/>
              <a:t>The VOC (Dutch East India Company). Trading raised necessary </a:t>
            </a:r>
          </a:p>
          <a:p>
            <a:r>
              <a:rPr lang="en-US" dirty="0"/>
              <a:t>c</a:t>
            </a:r>
            <a:r>
              <a:rPr lang="en-US" dirty="0" smtClean="0"/>
              <a:t>apital for growth required by the VOC</a:t>
            </a:r>
            <a:r>
              <a:rPr lang="en-US" dirty="0"/>
              <a:t>. </a:t>
            </a:r>
            <a:r>
              <a:rPr lang="en-US" dirty="0" smtClean="0"/>
              <a:t>(www.beursvanberlage.nl)</a:t>
            </a:r>
          </a:p>
          <a:p>
            <a:r>
              <a:rPr lang="en-US" dirty="0" smtClean="0"/>
              <a:t>This revolution in financial technology enabled development &amp; defense of the Dutch empire whilst extending significant international financial, commercial and political influence. New York’s international standing as share trading capital of the world was influenced by the Dutch arrival &amp; settlement in 1625. (</a:t>
            </a:r>
            <a:r>
              <a:rPr lang="en-US" dirty="0" smtClean="0"/>
              <a:t>www.moaf.org</a:t>
            </a:r>
            <a:r>
              <a:rPr lang="en-US" dirty="0" smtClean="0"/>
              <a:t>)</a:t>
            </a:r>
          </a:p>
          <a:p>
            <a:endParaRPr lang="en-US" dirty="0" smtClean="0"/>
          </a:p>
          <a:p>
            <a:endParaRPr lang="en-US" dirty="0" smtClean="0"/>
          </a:p>
        </p:txBody>
      </p:sp>
      <p:pic>
        <p:nvPicPr>
          <p:cNvPr id="5" name="Picture Placeholder 4" descr="Handelaren-Hendrick-de-Keyser-Capital-950742-0-47.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3454" b="3454"/>
          <a:stretch>
            <a:fillRect/>
          </a:stretch>
        </p:blipFill>
        <p:spPr>
          <a:xfrm rot="211505">
            <a:off x="3356368" y="-100288"/>
            <a:ext cx="5442620" cy="4053282"/>
          </a:xfrm>
        </p:spPr>
      </p:pic>
      <p:sp>
        <p:nvSpPr>
          <p:cNvPr id="6" name="TextBox 5"/>
          <p:cNvSpPr txBox="1"/>
          <p:nvPr/>
        </p:nvSpPr>
        <p:spPr>
          <a:xfrm rot="16200000">
            <a:off x="7909228" y="1116553"/>
            <a:ext cx="1977102"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300" dirty="0">
              <a:solidFill>
                <a:schemeClr val="accent1">
                  <a:lumMod val="60000"/>
                  <a:lumOff val="40000"/>
                </a:schemeClr>
              </a:solidFill>
              <a:effectLst>
                <a:outerShdw blurRad="50800" dist="25400" dir="2700000" algn="tl" rotWithShape="0">
                  <a:schemeClr val="accent6">
                    <a:lumMod val="75000"/>
                    <a:alpha val="40000"/>
                  </a:schemeClr>
                </a:outerShdw>
              </a:effectLst>
              <a:latin typeface="Arial"/>
              <a:cs typeface="Arial"/>
            </a:endParaRPr>
          </a:p>
          <a:p>
            <a:r>
              <a:rPr lang="en-US" sz="1300" i="1" dirty="0" smtClean="0">
                <a:solidFill>
                  <a:schemeClr val="accent1">
                    <a:lumMod val="60000"/>
                    <a:lumOff val="40000"/>
                  </a:schemeClr>
                </a:solidFill>
                <a:effectLst>
                  <a:outerShdw blurRad="50800" dist="25400" dir="2700000" algn="tl" rotWithShape="0">
                    <a:schemeClr val="accent6">
                      <a:lumMod val="75000"/>
                      <a:alpha val="40000"/>
                    </a:schemeClr>
                  </a:outerShdw>
                </a:effectLst>
                <a:latin typeface="Arial"/>
                <a:cs typeface="Arial"/>
              </a:rPr>
              <a:t>Image</a:t>
            </a:r>
            <a:r>
              <a:rPr lang="en-US" sz="1300" i="1" dirty="0">
                <a:solidFill>
                  <a:schemeClr val="accent1">
                    <a:lumMod val="60000"/>
                    <a:lumOff val="40000"/>
                  </a:schemeClr>
                </a:solidFill>
                <a:effectLst>
                  <a:outerShdw blurRad="50800" dist="25400" dir="2700000" algn="tl" rotWithShape="0">
                    <a:schemeClr val="accent6">
                      <a:lumMod val="75000"/>
                      <a:alpha val="40000"/>
                    </a:schemeClr>
                  </a:outerShdw>
                </a:effectLst>
                <a:latin typeface="Arial"/>
                <a:cs typeface="Arial"/>
              </a:rPr>
              <a:t>: </a:t>
            </a:r>
            <a:r>
              <a:rPr lang="en-US" sz="1300" i="1" dirty="0" smtClean="0">
                <a:solidFill>
                  <a:schemeClr val="accent1">
                    <a:lumMod val="60000"/>
                    <a:lumOff val="40000"/>
                  </a:schemeClr>
                </a:solidFill>
                <a:effectLst>
                  <a:outerShdw blurRad="50800" dist="25400" dir="2700000" algn="tl" rotWithShape="0">
                    <a:schemeClr val="accent6">
                      <a:lumMod val="75000"/>
                      <a:alpha val="40000"/>
                    </a:schemeClr>
                  </a:outerShdw>
                </a:effectLst>
                <a:latin typeface="Arial"/>
                <a:cs typeface="Arial"/>
              </a:rPr>
              <a:t>www.moaf.org</a:t>
            </a:r>
            <a:endParaRPr lang="en-US" sz="1300" i="1" dirty="0">
              <a:solidFill>
                <a:schemeClr val="accent1">
                  <a:lumMod val="60000"/>
                  <a:lumOff val="40000"/>
                </a:schemeClr>
              </a:solidFill>
              <a:effectLst>
                <a:outerShdw blurRad="50800" dist="25400" dir="2700000" algn="tl" rotWithShape="0">
                  <a:schemeClr val="accent6">
                    <a:lumMod val="75000"/>
                    <a:alpha val="40000"/>
                  </a:schemeClr>
                </a:outerShdw>
              </a:effectLst>
              <a:latin typeface="Arial"/>
              <a:cs typeface="Arial"/>
            </a:endParaRPr>
          </a:p>
        </p:txBody>
      </p:sp>
    </p:spTree>
    <p:extLst>
      <p:ext uri="{BB962C8B-B14F-4D97-AF65-F5344CB8AC3E}">
        <p14:creationId xmlns:p14="http://schemas.microsoft.com/office/powerpoint/2010/main" val="18996824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11065" y="5953770"/>
            <a:ext cx="314108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a:solidFill>
                <a:srgbClr val="FFDC62"/>
              </a:solidFill>
              <a:latin typeface="Arial"/>
              <a:cs typeface="Arial"/>
            </a:endParaRPr>
          </a:p>
          <a:p>
            <a:r>
              <a:rPr lang="en-US" sz="1200" dirty="0" smtClean="0">
                <a:solidFill>
                  <a:srgbClr val="FFDC62"/>
                </a:solidFill>
                <a:latin typeface="Arial"/>
                <a:cs typeface="Arial"/>
              </a:rPr>
              <a:t>Isaac Newton’s </a:t>
            </a:r>
            <a:r>
              <a:rPr lang="en-US" sz="1200" dirty="0">
                <a:solidFill>
                  <a:srgbClr val="FFDC62"/>
                </a:solidFill>
                <a:latin typeface="Arial"/>
                <a:cs typeface="Arial"/>
              </a:rPr>
              <a:t>R</a:t>
            </a:r>
            <a:r>
              <a:rPr lang="en-US" sz="1200" dirty="0" smtClean="0">
                <a:solidFill>
                  <a:srgbClr val="FFDC62"/>
                </a:solidFill>
                <a:latin typeface="Arial"/>
                <a:cs typeface="Arial"/>
              </a:rPr>
              <a:t>eflecting </a:t>
            </a:r>
            <a:r>
              <a:rPr lang="en-US" sz="1200" dirty="0">
                <a:solidFill>
                  <a:srgbClr val="FFDC62"/>
                </a:solidFill>
                <a:latin typeface="Arial"/>
                <a:cs typeface="Arial"/>
              </a:rPr>
              <a:t>T</a:t>
            </a:r>
            <a:r>
              <a:rPr lang="en-US" sz="1200" dirty="0" smtClean="0">
                <a:solidFill>
                  <a:srgbClr val="FFDC62"/>
                </a:solidFill>
                <a:latin typeface="Arial"/>
                <a:cs typeface="Arial"/>
              </a:rPr>
              <a:t>elescope</a:t>
            </a:r>
          </a:p>
          <a:p>
            <a:r>
              <a:rPr lang="en-US" sz="1200" i="1" dirty="0" smtClean="0">
                <a:solidFill>
                  <a:srgbClr val="FFDC62"/>
                </a:solidFill>
                <a:latin typeface="Arial"/>
                <a:cs typeface="Arial"/>
              </a:rPr>
              <a:t>Image</a:t>
            </a:r>
            <a:r>
              <a:rPr lang="en-US" sz="1200" i="1" dirty="0">
                <a:solidFill>
                  <a:srgbClr val="FFDC62"/>
                </a:solidFill>
                <a:latin typeface="Arial"/>
                <a:cs typeface="Arial"/>
              </a:rPr>
              <a:t>: </a:t>
            </a:r>
            <a:r>
              <a:rPr lang="en-US" sz="1200" i="1" dirty="0" smtClean="0">
                <a:solidFill>
                  <a:srgbClr val="FFDC62"/>
                </a:solidFill>
                <a:latin typeface="Arial"/>
                <a:cs typeface="Arial"/>
              </a:rPr>
              <a:t>www.museumvictoria.com.au</a:t>
            </a:r>
            <a:endParaRPr lang="en-US" sz="1200" i="1" dirty="0">
              <a:solidFill>
                <a:srgbClr val="FFDC62"/>
              </a:solidFill>
              <a:latin typeface="Arial"/>
              <a:cs typeface="Arial"/>
            </a:endParaRPr>
          </a:p>
        </p:txBody>
      </p:sp>
      <p:sp>
        <p:nvSpPr>
          <p:cNvPr id="7" name="Title 1"/>
          <p:cNvSpPr txBox="1">
            <a:spLocks/>
          </p:cNvSpPr>
          <p:nvPr/>
        </p:nvSpPr>
        <p:spPr>
          <a:xfrm>
            <a:off x="623680" y="215464"/>
            <a:ext cx="4038710" cy="142209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6">
                    <a:lumMod val="75000"/>
                  </a:schemeClr>
                </a:solidFill>
              </a:rPr>
              <a:t>Newtonian </a:t>
            </a:r>
          </a:p>
          <a:p>
            <a:pPr algn="l"/>
            <a:r>
              <a:rPr lang="en-US" sz="3200" dirty="0" smtClean="0">
                <a:solidFill>
                  <a:schemeClr val="accent6">
                    <a:lumMod val="75000"/>
                  </a:schemeClr>
                </a:solidFill>
              </a:rPr>
              <a:t>Reflecting</a:t>
            </a:r>
            <a:endParaRPr lang="en-US" sz="3200" dirty="0">
              <a:solidFill>
                <a:schemeClr val="accent6">
                  <a:lumMod val="75000"/>
                </a:schemeClr>
              </a:solidFill>
            </a:endParaRPr>
          </a:p>
          <a:p>
            <a:pPr algn="l"/>
            <a:r>
              <a:rPr lang="en-US" sz="3200" dirty="0" smtClean="0">
                <a:solidFill>
                  <a:schemeClr val="accent6">
                    <a:lumMod val="75000"/>
                  </a:schemeClr>
                </a:solidFill>
              </a:rPr>
              <a:t>Telescope</a:t>
            </a:r>
            <a:endParaRPr lang="en-US" sz="3200" dirty="0">
              <a:solidFill>
                <a:schemeClr val="accent6">
                  <a:lumMod val="75000"/>
                </a:schemeClr>
              </a:solidFill>
            </a:endParaRPr>
          </a:p>
        </p:txBody>
      </p:sp>
      <p:sp>
        <p:nvSpPr>
          <p:cNvPr id="8" name="Subtitle 2"/>
          <p:cNvSpPr>
            <a:spLocks noGrp="1"/>
          </p:cNvSpPr>
          <p:nvPr/>
        </p:nvSpPr>
        <p:spPr>
          <a:xfrm>
            <a:off x="4482728" y="1281445"/>
            <a:ext cx="4373529" cy="5211287"/>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600" dirty="0">
              <a:solidFill>
                <a:schemeClr val="accent1"/>
              </a:solidFill>
            </a:endParaRPr>
          </a:p>
          <a:p>
            <a:pPr algn="just"/>
            <a:endParaRPr lang="en-US" sz="1600" dirty="0" smtClean="0">
              <a:solidFill>
                <a:schemeClr val="accent1"/>
              </a:solidFill>
            </a:endParaRPr>
          </a:p>
          <a:p>
            <a:pPr algn="just"/>
            <a:endParaRPr lang="en-US" sz="1600" dirty="0" smtClean="0">
              <a:solidFill>
                <a:schemeClr val="accent1"/>
              </a:solidFill>
            </a:endParaRPr>
          </a:p>
        </p:txBody>
      </p:sp>
      <p:sp>
        <p:nvSpPr>
          <p:cNvPr id="9" name="TextBox 8"/>
          <p:cNvSpPr txBox="1"/>
          <p:nvPr/>
        </p:nvSpPr>
        <p:spPr>
          <a:xfrm>
            <a:off x="5227573" y="1406188"/>
            <a:ext cx="184666" cy="369332"/>
          </a:xfrm>
          <a:prstGeom prst="rect">
            <a:avLst/>
          </a:prstGeom>
          <a:noFill/>
        </p:spPr>
        <p:txBody>
          <a:bodyPr wrap="none" rtlCol="0">
            <a:spAutoFit/>
          </a:bodyPr>
          <a:lstStyle/>
          <a:p>
            <a:endParaRPr lang="en-US" dirty="0"/>
          </a:p>
        </p:txBody>
      </p:sp>
      <p:sp>
        <p:nvSpPr>
          <p:cNvPr id="10" name="Subtitle 2"/>
          <p:cNvSpPr>
            <a:spLocks noGrp="1"/>
          </p:cNvSpPr>
          <p:nvPr/>
        </p:nvSpPr>
        <p:spPr>
          <a:xfrm>
            <a:off x="623680" y="1775520"/>
            <a:ext cx="3152420" cy="4585696"/>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424A10"/>
                </a:solidFill>
              </a:rPr>
              <a:t>Designed to study light refraction Newton’s reflecting telescope of 1668 eliminated optic lenses as previously used, which caused chromatic aberration (colour distortion).</a:t>
            </a:r>
          </a:p>
          <a:p>
            <a:r>
              <a:rPr lang="en-US" sz="1600" dirty="0" smtClean="0">
                <a:solidFill>
                  <a:srgbClr val="424A10"/>
                </a:solidFill>
              </a:rPr>
              <a:t>Internal reflective mirrors</a:t>
            </a:r>
          </a:p>
          <a:p>
            <a:r>
              <a:rPr lang="en-US" sz="1600" dirty="0" smtClean="0">
                <a:solidFill>
                  <a:srgbClr val="424A10"/>
                </a:solidFill>
              </a:rPr>
              <a:t>made it possible to “magnify objects millions of times” (Philbin, 2003, p. 170).</a:t>
            </a:r>
          </a:p>
          <a:p>
            <a:endParaRPr lang="en-US" sz="1600" dirty="0" smtClean="0">
              <a:solidFill>
                <a:srgbClr val="424A10"/>
              </a:solidFill>
            </a:endParaRPr>
          </a:p>
          <a:p>
            <a:r>
              <a:rPr lang="en-US" sz="1600" dirty="0" smtClean="0">
                <a:solidFill>
                  <a:srgbClr val="424A10"/>
                </a:solidFill>
              </a:rPr>
              <a:t>The device allowed Newton to prove “gravitation was a two way operation” which “was </a:t>
            </a:r>
            <a:r>
              <a:rPr lang="en-US" sz="1600" dirty="0">
                <a:solidFill>
                  <a:srgbClr val="424A10"/>
                </a:solidFill>
              </a:rPr>
              <a:t>clearly seen, calculated, and confirmed in the motions of heavenly </a:t>
            </a:r>
            <a:r>
              <a:rPr lang="en-US" sz="1600" dirty="0" smtClean="0">
                <a:solidFill>
                  <a:srgbClr val="424A10"/>
                </a:solidFill>
              </a:rPr>
              <a:t>bodies…” (</a:t>
            </a:r>
            <a:r>
              <a:rPr lang="en-US" sz="1600" dirty="0" smtClean="0">
                <a:solidFill>
                  <a:srgbClr val="424A10"/>
                </a:solidFill>
              </a:rPr>
              <a:t>Kalif</a:t>
            </a:r>
            <a:r>
              <a:rPr lang="en-US" sz="1600" dirty="0" smtClean="0">
                <a:solidFill>
                  <a:srgbClr val="424A10"/>
                </a:solidFill>
              </a:rPr>
              <a:t>, 2008)</a:t>
            </a:r>
          </a:p>
          <a:p>
            <a:endParaRPr lang="en-US" sz="1600" dirty="0" smtClean="0">
              <a:solidFill>
                <a:srgbClr val="424A10"/>
              </a:solidFill>
            </a:endParaRPr>
          </a:p>
          <a:p>
            <a:endParaRPr lang="en-US" sz="1600" dirty="0" smtClean="0">
              <a:solidFill>
                <a:schemeClr val="accent1"/>
              </a:solidFill>
            </a:endParaRPr>
          </a:p>
          <a:p>
            <a:endParaRPr lang="en-US" sz="1600" dirty="0" smtClean="0">
              <a:solidFill>
                <a:schemeClr val="accent1"/>
              </a:solidFill>
            </a:endParaRPr>
          </a:p>
        </p:txBody>
      </p:sp>
      <p:pic>
        <p:nvPicPr>
          <p:cNvPr id="3" name="Picture 2" descr="newtonian-telesco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917" y="335197"/>
            <a:ext cx="6494856" cy="5715473"/>
          </a:xfrm>
          <a:prstGeom prst="rect">
            <a:avLst/>
          </a:prstGeom>
        </p:spPr>
      </p:pic>
    </p:spTree>
    <p:extLst>
      <p:ext uri="{BB962C8B-B14F-4D97-AF65-F5344CB8AC3E}">
        <p14:creationId xmlns:p14="http://schemas.microsoft.com/office/powerpoint/2010/main" val="3900673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7050" y="256467"/>
            <a:ext cx="4038710" cy="6394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1"/>
                </a:solidFill>
              </a:rPr>
              <a:t>The Cotton Gin</a:t>
            </a:r>
            <a:endParaRPr lang="en-US" sz="3200" dirty="0">
              <a:solidFill>
                <a:schemeClr val="accent1"/>
              </a:solidFill>
            </a:endParaRPr>
          </a:p>
        </p:txBody>
      </p:sp>
      <p:sp>
        <p:nvSpPr>
          <p:cNvPr id="6" name="Subtitle 2"/>
          <p:cNvSpPr>
            <a:spLocks noGrp="1"/>
          </p:cNvSpPr>
          <p:nvPr/>
        </p:nvSpPr>
        <p:spPr>
          <a:xfrm>
            <a:off x="327050" y="1258766"/>
            <a:ext cx="3849073"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smtClean="0">
              <a:solidFill>
                <a:srgbClr val="F8C000"/>
              </a:solidFill>
            </a:endParaRPr>
          </a:p>
          <a:p>
            <a:r>
              <a:rPr lang="en-US" sz="1600" dirty="0" smtClean="0">
                <a:solidFill>
                  <a:srgbClr val="F8C000"/>
                </a:solidFill>
              </a:rPr>
              <a:t>In 1793 the Cotton Gin was designed in America and was to become a simple technology that played a significant role in  reshaping global trade, economic production and international slavery. (Williams, 2000, p. 148).</a:t>
            </a:r>
          </a:p>
          <a:p>
            <a:endParaRPr lang="en-US" sz="1600" dirty="0">
              <a:solidFill>
                <a:srgbClr val="F8C000"/>
              </a:solidFill>
            </a:endParaRPr>
          </a:p>
          <a:p>
            <a:r>
              <a:rPr lang="en-US" sz="1600" dirty="0" smtClean="0">
                <a:solidFill>
                  <a:srgbClr val="F8C000"/>
                </a:solidFill>
              </a:rPr>
              <a:t>By speeding the process and quality of separation of cotton from the pod American technology provided a commercial advantage to local growers over traditional suppliers to England, being the East and West Indies and Egypt and India. </a:t>
            </a:r>
            <a:endParaRPr lang="en-US" sz="1600" dirty="0">
              <a:solidFill>
                <a:srgbClr val="F8C000"/>
              </a:solidFill>
            </a:endParaRPr>
          </a:p>
          <a:p>
            <a:endParaRPr lang="en-US" sz="1600" dirty="0" smtClean="0">
              <a:solidFill>
                <a:schemeClr val="accent1"/>
              </a:solidFill>
            </a:endParaRPr>
          </a:p>
          <a:p>
            <a:r>
              <a:rPr lang="en-US" sz="1600" dirty="0" smtClean="0">
                <a:solidFill>
                  <a:schemeClr val="accent1"/>
                </a:solidFill>
              </a:rPr>
              <a:t>In the 35 years from 1795 US exports of cotton increased by a factor of about 45 times (Williams, p. 148-149).</a:t>
            </a:r>
          </a:p>
          <a:p>
            <a:endParaRPr lang="en-US" sz="1600" dirty="0" smtClean="0">
              <a:solidFill>
                <a:schemeClr val="accent1"/>
              </a:solidFill>
            </a:endParaRPr>
          </a:p>
        </p:txBody>
      </p:sp>
      <p:sp>
        <p:nvSpPr>
          <p:cNvPr id="7" name="TextBox 6"/>
          <p:cNvSpPr txBox="1"/>
          <p:nvPr/>
        </p:nvSpPr>
        <p:spPr>
          <a:xfrm>
            <a:off x="4176123" y="5964436"/>
            <a:ext cx="4547637" cy="7617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solidFill>
                <a:schemeClr val="accent1"/>
              </a:solidFill>
              <a:latin typeface="Arial"/>
              <a:cs typeface="Arial"/>
            </a:endParaRPr>
          </a:p>
          <a:p>
            <a:pPr algn="r"/>
            <a:endParaRPr lang="en-US" sz="1050" i="1" dirty="0" smtClean="0">
              <a:solidFill>
                <a:schemeClr val="accent1"/>
              </a:solidFill>
              <a:latin typeface="Arial"/>
              <a:cs typeface="Arial"/>
            </a:endParaRPr>
          </a:p>
          <a:p>
            <a:pPr algn="r"/>
            <a:r>
              <a:rPr lang="en-US" sz="1050" i="1" dirty="0" smtClean="0">
                <a:solidFill>
                  <a:schemeClr val="accent1"/>
                </a:solidFill>
                <a:latin typeface="Arial"/>
                <a:cs typeface="Arial"/>
              </a:rPr>
              <a:t>Patent for Cotton Gin, 1794.</a:t>
            </a:r>
            <a:endParaRPr lang="en-US" sz="1050" i="1" dirty="0">
              <a:solidFill>
                <a:schemeClr val="accent1"/>
              </a:solidFill>
              <a:latin typeface="Arial"/>
              <a:cs typeface="Arial"/>
            </a:endParaRPr>
          </a:p>
          <a:p>
            <a:pPr algn="r"/>
            <a:r>
              <a:rPr lang="en-US" sz="1050" i="1" dirty="0" smtClean="0">
                <a:solidFill>
                  <a:schemeClr val="accent1"/>
                </a:solidFill>
                <a:latin typeface="Arial"/>
                <a:cs typeface="Arial"/>
              </a:rPr>
              <a:t>Image: </a:t>
            </a:r>
            <a:r>
              <a:rPr lang="en-US" sz="1050" i="1" dirty="0" smtClean="0">
                <a:solidFill>
                  <a:schemeClr val="accent1"/>
                </a:solidFill>
                <a:latin typeface="Arial"/>
                <a:cs typeface="Arial"/>
              </a:rPr>
              <a:t>www.upload.wikimedia.org</a:t>
            </a:r>
            <a:endParaRPr lang="en-US" sz="1050" i="1" dirty="0">
              <a:solidFill>
                <a:schemeClr val="accent1"/>
              </a:solidFill>
              <a:latin typeface="Arial"/>
              <a:cs typeface="Arial"/>
            </a:endParaRPr>
          </a:p>
        </p:txBody>
      </p:sp>
      <p:pic>
        <p:nvPicPr>
          <p:cNvPr id="2" name="Picture 1" descr="Patent_for_Cotton_Gin_(1794)_-_hi_r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123" y="131726"/>
            <a:ext cx="4547637" cy="6213584"/>
          </a:xfrm>
          <a:prstGeom prst="rect">
            <a:avLst/>
          </a:prstGeom>
        </p:spPr>
      </p:pic>
    </p:spTree>
    <p:extLst>
      <p:ext uri="{BB962C8B-B14F-4D97-AF65-F5344CB8AC3E}">
        <p14:creationId xmlns:p14="http://schemas.microsoft.com/office/powerpoint/2010/main" val="38278113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6724" y="5844071"/>
            <a:ext cx="47758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a:solidFill>
                <a:schemeClr val="accent1"/>
              </a:solidFill>
              <a:latin typeface="Arial"/>
              <a:cs typeface="Arial"/>
            </a:endParaRPr>
          </a:p>
          <a:p>
            <a:pPr algn="ctr"/>
            <a:r>
              <a:rPr lang="en-US" sz="1200" dirty="0">
                <a:solidFill>
                  <a:schemeClr val="accent1"/>
                </a:solidFill>
                <a:latin typeface="Arial"/>
                <a:cs typeface="Arial"/>
              </a:rPr>
              <a:t>Diagram of First </a:t>
            </a:r>
            <a:r>
              <a:rPr lang="en-US" sz="1200" dirty="0">
                <a:solidFill>
                  <a:schemeClr val="accent1"/>
                </a:solidFill>
                <a:latin typeface="Arial"/>
                <a:cs typeface="Arial"/>
              </a:rPr>
              <a:t>Newcomen</a:t>
            </a:r>
            <a:r>
              <a:rPr lang="en-US" sz="1200" dirty="0">
                <a:solidFill>
                  <a:schemeClr val="accent1"/>
                </a:solidFill>
                <a:latin typeface="Arial"/>
                <a:cs typeface="Arial"/>
              </a:rPr>
              <a:t> Engine by Henry </a:t>
            </a:r>
            <a:r>
              <a:rPr lang="en-US" sz="1200" dirty="0">
                <a:solidFill>
                  <a:schemeClr val="accent1"/>
                </a:solidFill>
                <a:latin typeface="Arial"/>
                <a:cs typeface="Arial"/>
              </a:rPr>
              <a:t>Beighton</a:t>
            </a:r>
            <a:r>
              <a:rPr lang="en-US" sz="1200" dirty="0">
                <a:solidFill>
                  <a:schemeClr val="accent1"/>
                </a:solidFill>
                <a:latin typeface="Arial"/>
                <a:cs typeface="Arial"/>
              </a:rPr>
              <a:t> </a:t>
            </a:r>
            <a:r>
              <a:rPr lang="en-US" sz="1200" dirty="0" smtClean="0">
                <a:solidFill>
                  <a:schemeClr val="accent1"/>
                </a:solidFill>
                <a:latin typeface="Arial"/>
                <a:cs typeface="Arial"/>
              </a:rPr>
              <a:t>1717</a:t>
            </a:r>
          </a:p>
          <a:p>
            <a:pPr algn="ctr"/>
            <a:r>
              <a:rPr lang="en-US" sz="1200" i="1" dirty="0" smtClean="0">
                <a:solidFill>
                  <a:srgbClr val="FFDC62"/>
                </a:solidFill>
                <a:latin typeface="Arial"/>
                <a:cs typeface="Arial"/>
              </a:rPr>
              <a:t>Image</a:t>
            </a:r>
            <a:r>
              <a:rPr lang="en-US" sz="1200" i="1" dirty="0">
                <a:solidFill>
                  <a:srgbClr val="FFDC62"/>
                </a:solidFill>
                <a:latin typeface="Arial"/>
                <a:cs typeface="Arial"/>
              </a:rPr>
              <a:t>: </a:t>
            </a:r>
            <a:r>
              <a:rPr lang="en-US" sz="1200" i="1" dirty="0" smtClean="0">
                <a:solidFill>
                  <a:srgbClr val="FFDC62"/>
                </a:solidFill>
                <a:latin typeface="Arial"/>
                <a:cs typeface="Arial"/>
              </a:rPr>
              <a:t>www.bshs.org.uk</a:t>
            </a:r>
            <a:endParaRPr lang="en-US" sz="1200" i="1" dirty="0">
              <a:solidFill>
                <a:srgbClr val="FFDC62"/>
              </a:solidFill>
              <a:latin typeface="Arial"/>
              <a:cs typeface="Arial"/>
            </a:endParaRPr>
          </a:p>
        </p:txBody>
      </p:sp>
      <p:sp>
        <p:nvSpPr>
          <p:cNvPr id="7" name="Title 1"/>
          <p:cNvSpPr txBox="1">
            <a:spLocks/>
          </p:cNvSpPr>
          <p:nvPr/>
        </p:nvSpPr>
        <p:spPr>
          <a:xfrm>
            <a:off x="444018" y="95029"/>
            <a:ext cx="4038710" cy="57284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6">
                    <a:lumMod val="75000"/>
                  </a:schemeClr>
                </a:solidFill>
              </a:rPr>
              <a:t>The Steam Engine</a:t>
            </a:r>
          </a:p>
        </p:txBody>
      </p:sp>
      <p:sp>
        <p:nvSpPr>
          <p:cNvPr id="8" name="Subtitle 2"/>
          <p:cNvSpPr>
            <a:spLocks noGrp="1"/>
          </p:cNvSpPr>
          <p:nvPr/>
        </p:nvSpPr>
        <p:spPr>
          <a:xfrm>
            <a:off x="4482728" y="1281445"/>
            <a:ext cx="4373529" cy="5211287"/>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600" dirty="0">
              <a:solidFill>
                <a:schemeClr val="accent1"/>
              </a:solidFill>
            </a:endParaRPr>
          </a:p>
          <a:p>
            <a:pPr algn="just"/>
            <a:endParaRPr lang="en-US" sz="1600" dirty="0" smtClean="0">
              <a:solidFill>
                <a:schemeClr val="accent1"/>
              </a:solidFill>
            </a:endParaRPr>
          </a:p>
          <a:p>
            <a:pPr algn="just"/>
            <a:endParaRPr lang="en-US" sz="1600" dirty="0" smtClean="0">
              <a:solidFill>
                <a:schemeClr val="accent1"/>
              </a:solidFill>
            </a:endParaRPr>
          </a:p>
        </p:txBody>
      </p:sp>
      <p:sp>
        <p:nvSpPr>
          <p:cNvPr id="9" name="TextBox 8"/>
          <p:cNvSpPr txBox="1"/>
          <p:nvPr/>
        </p:nvSpPr>
        <p:spPr>
          <a:xfrm>
            <a:off x="5227573" y="1406188"/>
            <a:ext cx="184666" cy="369332"/>
          </a:xfrm>
          <a:prstGeom prst="rect">
            <a:avLst/>
          </a:prstGeom>
          <a:noFill/>
        </p:spPr>
        <p:txBody>
          <a:bodyPr wrap="none" rtlCol="0">
            <a:spAutoFit/>
          </a:bodyPr>
          <a:lstStyle/>
          <a:p>
            <a:endParaRPr lang="en-US" dirty="0"/>
          </a:p>
        </p:txBody>
      </p:sp>
      <p:sp>
        <p:nvSpPr>
          <p:cNvPr id="10" name="Subtitle 2"/>
          <p:cNvSpPr>
            <a:spLocks noGrp="1"/>
          </p:cNvSpPr>
          <p:nvPr/>
        </p:nvSpPr>
        <p:spPr>
          <a:xfrm>
            <a:off x="536433" y="843050"/>
            <a:ext cx="3328077" cy="5474370"/>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smtClean="0">
                <a:solidFill>
                  <a:schemeClr val="tx2"/>
                </a:solidFill>
              </a:rPr>
              <a:t>First patented in 1698, designed in metals and timber and housed in new large factories steam power was “</a:t>
            </a:r>
            <a:r>
              <a:rPr lang="en-US" sz="1500" dirty="0">
                <a:solidFill>
                  <a:schemeClr val="tx2"/>
                </a:solidFill>
              </a:rPr>
              <a:t>undoubtedly the greatest technical achievement of the Industrial </a:t>
            </a:r>
            <a:r>
              <a:rPr lang="en-US" sz="1500" dirty="0" smtClean="0">
                <a:solidFill>
                  <a:schemeClr val="tx2"/>
                </a:solidFill>
              </a:rPr>
              <a:t>Revolution</a:t>
            </a:r>
            <a:r>
              <a:rPr lang="en-US" sz="1500" dirty="0" smtClean="0">
                <a:solidFill>
                  <a:schemeClr val="tx2"/>
                </a:solidFill>
              </a:rPr>
              <a:t>” and </a:t>
            </a:r>
            <a:r>
              <a:rPr lang="en-US" sz="1500" dirty="0" smtClean="0">
                <a:solidFill>
                  <a:schemeClr val="tx2"/>
                </a:solidFill>
              </a:rPr>
              <a:t>“its application </a:t>
            </a:r>
            <a:r>
              <a:rPr lang="en-US" sz="1500" dirty="0">
                <a:solidFill>
                  <a:schemeClr val="tx2"/>
                </a:solidFill>
              </a:rPr>
              <a:t>was virtually </a:t>
            </a:r>
            <a:r>
              <a:rPr lang="en-US" sz="1500" dirty="0" smtClean="0">
                <a:solidFill>
                  <a:schemeClr val="tx2"/>
                </a:solidFill>
              </a:rPr>
              <a:t>limitless” (www.yale.edu).</a:t>
            </a:r>
          </a:p>
          <a:p>
            <a:endParaRPr lang="en-US" sz="1500" dirty="0" smtClean="0">
              <a:solidFill>
                <a:schemeClr val="tx2"/>
              </a:solidFill>
            </a:endParaRPr>
          </a:p>
          <a:p>
            <a:r>
              <a:rPr lang="en-US" sz="1500" dirty="0" smtClean="0">
                <a:solidFill>
                  <a:schemeClr val="tx2"/>
                </a:solidFill>
              </a:rPr>
              <a:t>Ongoing steam engine development improved production efficiency, powered land and sea transport, created massive demand for (and pumping of) coal mining and iron working whilst fostering significant scientific and engineering development (Williams, 2000, p 160-164).</a:t>
            </a:r>
          </a:p>
          <a:p>
            <a:endParaRPr lang="en-US" sz="1500" dirty="0" smtClean="0">
              <a:solidFill>
                <a:schemeClr val="tx2"/>
              </a:solidFill>
            </a:endParaRPr>
          </a:p>
          <a:p>
            <a:r>
              <a:rPr lang="en-US" sz="1500" dirty="0" smtClean="0">
                <a:solidFill>
                  <a:schemeClr val="tx2"/>
                </a:solidFill>
              </a:rPr>
              <a:t>Dickens (1905, p.56) describes the </a:t>
            </a:r>
            <a:r>
              <a:rPr lang="en-US" sz="1500" dirty="0">
                <a:solidFill>
                  <a:schemeClr val="tx2"/>
                </a:solidFill>
              </a:rPr>
              <a:t>time “A clattering of clogs upon the pavement; a rapid ringing of bells; and all the melancholy mad elephants, polished and oiled up for the day’s </a:t>
            </a:r>
            <a:r>
              <a:rPr lang="en-US" sz="1500" dirty="0" smtClean="0">
                <a:solidFill>
                  <a:schemeClr val="tx2"/>
                </a:solidFill>
              </a:rPr>
              <a:t>monotony…”.</a:t>
            </a:r>
          </a:p>
        </p:txBody>
      </p:sp>
      <p:pic>
        <p:nvPicPr>
          <p:cNvPr id="2" name="Picture 1" descr="diagram-of-first-newcomen-engine-by-henry-beighton-17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24" y="1033330"/>
            <a:ext cx="4775899" cy="4723364"/>
          </a:xfrm>
          <a:prstGeom prst="rect">
            <a:avLst/>
          </a:prstGeom>
        </p:spPr>
      </p:pic>
    </p:spTree>
    <p:extLst>
      <p:ext uri="{BB962C8B-B14F-4D97-AF65-F5344CB8AC3E}">
        <p14:creationId xmlns:p14="http://schemas.microsoft.com/office/powerpoint/2010/main" val="6960339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025913" y="243393"/>
            <a:ext cx="2923173" cy="6394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1"/>
                </a:solidFill>
              </a:rPr>
              <a:t>The Factory</a:t>
            </a:r>
            <a:endParaRPr lang="en-US" sz="3200" dirty="0">
              <a:solidFill>
                <a:schemeClr val="accent1"/>
              </a:solidFill>
            </a:endParaRPr>
          </a:p>
        </p:txBody>
      </p:sp>
      <p:sp>
        <p:nvSpPr>
          <p:cNvPr id="6" name="Subtitle 2"/>
          <p:cNvSpPr>
            <a:spLocks noGrp="1"/>
          </p:cNvSpPr>
          <p:nvPr/>
        </p:nvSpPr>
        <p:spPr>
          <a:xfrm>
            <a:off x="5025913" y="898840"/>
            <a:ext cx="3849073"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F8C000"/>
                </a:solidFill>
              </a:rPr>
              <a:t>A common workplace of the industrial revolution, found in all industrialised nations. </a:t>
            </a:r>
            <a:r>
              <a:rPr lang="en-US" sz="1600" dirty="0">
                <a:solidFill>
                  <a:srgbClr val="F8C000"/>
                </a:solidFill>
              </a:rPr>
              <a:t>A 1770’s water driven mill at Cromford, U.K. may have been the first factory, as machines within the building required </a:t>
            </a:r>
            <a:r>
              <a:rPr lang="en-US" sz="1600" dirty="0" smtClean="0">
                <a:solidFill>
                  <a:srgbClr val="F8C000"/>
                </a:solidFill>
              </a:rPr>
              <a:t>organisation and power</a:t>
            </a:r>
            <a:r>
              <a:rPr lang="en-US" sz="1600" dirty="0">
                <a:solidFill>
                  <a:srgbClr val="F8C000"/>
                </a:solidFill>
              </a:rPr>
              <a:t>, eliminating the </a:t>
            </a:r>
            <a:r>
              <a:rPr lang="en-US" sz="1600" dirty="0" smtClean="0">
                <a:solidFill>
                  <a:srgbClr val="F8C000"/>
                </a:solidFill>
              </a:rPr>
              <a:t>opportunity </a:t>
            </a:r>
            <a:r>
              <a:rPr lang="en-US" sz="1600" dirty="0">
                <a:solidFill>
                  <a:srgbClr val="F8C000"/>
                </a:solidFill>
              </a:rPr>
              <a:t>to work from homes as was done earlier</a:t>
            </a:r>
            <a:r>
              <a:rPr lang="en-US" sz="1600" dirty="0" smtClean="0">
                <a:solidFill>
                  <a:srgbClr val="F8C000"/>
                </a:solidFill>
              </a:rPr>
              <a:t>.  (Williams, 2000, p. 147)</a:t>
            </a:r>
            <a:endParaRPr lang="en-US" sz="1600" dirty="0">
              <a:solidFill>
                <a:srgbClr val="F8C000"/>
              </a:solidFill>
            </a:endParaRPr>
          </a:p>
          <a:p>
            <a:endParaRPr lang="en-US" sz="1600" dirty="0" smtClean="0">
              <a:solidFill>
                <a:srgbClr val="F8C000"/>
              </a:solidFill>
            </a:endParaRPr>
          </a:p>
          <a:p>
            <a:r>
              <a:rPr lang="en-US" sz="1600" dirty="0" smtClean="0">
                <a:solidFill>
                  <a:srgbClr val="F8C000"/>
                </a:solidFill>
              </a:rPr>
              <a:t>As sources of “</a:t>
            </a:r>
            <a:r>
              <a:rPr lang="en-US" sz="1600" dirty="0">
                <a:solidFill>
                  <a:srgbClr val="F8C000"/>
                </a:solidFill>
              </a:rPr>
              <a:t>p</a:t>
            </a:r>
            <a:r>
              <a:rPr lang="en-US" sz="1600" dirty="0" smtClean="0">
                <a:solidFill>
                  <a:srgbClr val="F8C000"/>
                </a:solidFill>
              </a:rPr>
              <a:t>ersistent </a:t>
            </a:r>
            <a:r>
              <a:rPr lang="en-US" sz="1600" dirty="0">
                <a:solidFill>
                  <a:srgbClr val="F8C000"/>
                </a:solidFill>
              </a:rPr>
              <a:t>industrial</a:t>
            </a:r>
          </a:p>
          <a:p>
            <a:r>
              <a:rPr lang="en-US" sz="1600" dirty="0">
                <a:solidFill>
                  <a:srgbClr val="F8C000"/>
                </a:solidFill>
              </a:rPr>
              <a:t>p</a:t>
            </a:r>
            <a:r>
              <a:rPr lang="en-US" sz="1600" dirty="0" smtClean="0">
                <a:solidFill>
                  <a:srgbClr val="F8C000"/>
                </a:solidFill>
              </a:rPr>
              <a:t>ollution” (Stearns 2007, P273</a:t>
            </a:r>
            <a:r>
              <a:rPr lang="en-US" sz="1600" dirty="0">
                <a:solidFill>
                  <a:srgbClr val="F8C000"/>
                </a:solidFill>
              </a:rPr>
              <a:t>)</a:t>
            </a:r>
            <a:r>
              <a:rPr lang="en-US" sz="1600" dirty="0" smtClean="0">
                <a:solidFill>
                  <a:srgbClr val="F8C000"/>
                </a:solidFill>
              </a:rPr>
              <a:t> factories were “blamed </a:t>
            </a:r>
            <a:r>
              <a:rPr lang="en-US" sz="1600" dirty="0">
                <a:solidFill>
                  <a:srgbClr val="F8C000"/>
                </a:solidFill>
              </a:rPr>
              <a:t>for introducing long hours</a:t>
            </a:r>
            <a:r>
              <a:rPr lang="en-US" sz="1600" dirty="0" smtClean="0">
                <a:solidFill>
                  <a:srgbClr val="F8C000"/>
                </a:solidFill>
              </a:rPr>
              <a:t>, the </a:t>
            </a:r>
            <a:r>
              <a:rPr lang="en-US" sz="1600" dirty="0">
                <a:solidFill>
                  <a:srgbClr val="F8C000"/>
                </a:solidFill>
              </a:rPr>
              <a:t>exploitation of children and bad working conditions. All these, however, had been the lot of domestic workers </a:t>
            </a:r>
            <a:r>
              <a:rPr lang="en-US" sz="1600" dirty="0" smtClean="0">
                <a:solidFill>
                  <a:srgbClr val="F8C000"/>
                </a:solidFill>
              </a:rPr>
              <a:t>for generations</a:t>
            </a:r>
            <a:r>
              <a:rPr lang="en-US" sz="1600" dirty="0">
                <a:solidFill>
                  <a:srgbClr val="F8C000"/>
                </a:solidFill>
              </a:rPr>
              <a:t>” </a:t>
            </a:r>
            <a:r>
              <a:rPr lang="en-US" sz="1600" dirty="0" smtClean="0">
                <a:solidFill>
                  <a:srgbClr val="F8C000"/>
                </a:solidFill>
              </a:rPr>
              <a:t>(Aspin</a:t>
            </a:r>
            <a:r>
              <a:rPr lang="en-US" sz="1600" dirty="0">
                <a:solidFill>
                  <a:srgbClr val="F8C000"/>
                </a:solidFill>
              </a:rPr>
              <a:t>, 1987, p.30)</a:t>
            </a:r>
            <a:endParaRPr lang="en-US" sz="1600" dirty="0" smtClean="0">
              <a:solidFill>
                <a:srgbClr val="F8C000"/>
              </a:solidFill>
            </a:endParaRPr>
          </a:p>
          <a:p>
            <a:endParaRPr lang="en-US" sz="1600" dirty="0">
              <a:solidFill>
                <a:srgbClr val="F8C000"/>
              </a:solidFill>
            </a:endParaRPr>
          </a:p>
          <a:p>
            <a:r>
              <a:rPr lang="en-US" sz="1600" dirty="0" smtClean="0">
                <a:solidFill>
                  <a:srgbClr val="F8C000"/>
                </a:solidFill>
              </a:rPr>
              <a:t>Labour movement, especially low skilled immigration &amp; displaced rural inhabitants fed factories across the globe. (Stearns, p.284)</a:t>
            </a:r>
          </a:p>
          <a:p>
            <a:endParaRPr lang="en-US" sz="1600" dirty="0">
              <a:solidFill>
                <a:srgbClr val="F8C000"/>
              </a:solidFill>
            </a:endParaRPr>
          </a:p>
          <a:p>
            <a:endParaRPr lang="en-US" sz="1600" dirty="0" smtClean="0">
              <a:solidFill>
                <a:srgbClr val="F8C000"/>
              </a:solidFill>
            </a:endParaRPr>
          </a:p>
        </p:txBody>
      </p:sp>
      <p:pic>
        <p:nvPicPr>
          <p:cNvPr id="3" name="Picture 2" descr="01451u.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19604" cy="6858000"/>
          </a:xfrm>
          <a:prstGeom prst="rect">
            <a:avLst/>
          </a:prstGeom>
        </p:spPr>
      </p:pic>
      <p:sp>
        <p:nvSpPr>
          <p:cNvPr id="4" name="Rectangle 3"/>
          <p:cNvSpPr/>
          <p:nvPr/>
        </p:nvSpPr>
        <p:spPr>
          <a:xfrm>
            <a:off x="703058" y="6259803"/>
            <a:ext cx="3515287" cy="530156"/>
          </a:xfrm>
          <a:prstGeom prst="rect">
            <a:avLst/>
          </a:prstGeom>
          <a:solidFill>
            <a:srgbClr val="1E1F1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66982" y="5951365"/>
            <a:ext cx="3776099" cy="7617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solidFill>
                <a:schemeClr val="accent1"/>
              </a:solidFill>
              <a:latin typeface="Arial"/>
              <a:cs typeface="Arial"/>
            </a:endParaRPr>
          </a:p>
          <a:p>
            <a:pPr algn="ctr"/>
            <a:endParaRPr lang="en-US" sz="1050" i="1" dirty="0" smtClean="0">
              <a:solidFill>
                <a:schemeClr val="accent1"/>
              </a:solidFill>
              <a:latin typeface="Arial"/>
              <a:cs typeface="Arial"/>
            </a:endParaRPr>
          </a:p>
          <a:p>
            <a:pPr algn="ctr"/>
            <a:r>
              <a:rPr lang="en-US" sz="1050" b="1" dirty="0">
                <a:solidFill>
                  <a:schemeClr val="accent1"/>
                </a:solidFill>
                <a:latin typeface="Arial"/>
                <a:cs typeface="Arial"/>
              </a:rPr>
              <a:t>A little spinner in the Mollahan Mills, Newberry, S.C. </a:t>
            </a:r>
            <a:r>
              <a:rPr lang="en-US" sz="1050" i="1" dirty="0" smtClean="0">
                <a:solidFill>
                  <a:schemeClr val="accent1"/>
                </a:solidFill>
                <a:latin typeface="Arial"/>
                <a:cs typeface="Arial"/>
              </a:rPr>
              <a:t>Image</a:t>
            </a:r>
            <a:r>
              <a:rPr lang="en-US" sz="1050" i="1" dirty="0">
                <a:solidFill>
                  <a:schemeClr val="accent1"/>
                </a:solidFill>
                <a:latin typeface="Arial"/>
                <a:cs typeface="Arial"/>
              </a:rPr>
              <a:t>: </a:t>
            </a:r>
            <a:r>
              <a:rPr lang="en-US" sz="1050" i="1" dirty="0" smtClean="0">
                <a:solidFill>
                  <a:schemeClr val="accent1"/>
                </a:solidFill>
                <a:latin typeface="Arial"/>
                <a:cs typeface="Arial"/>
              </a:rPr>
              <a:t>www.loc.gov</a:t>
            </a:r>
            <a:endParaRPr lang="en-US" sz="1050" i="1" dirty="0">
              <a:solidFill>
                <a:schemeClr val="accent1"/>
              </a:solidFill>
              <a:latin typeface="Arial"/>
              <a:cs typeface="Arial"/>
            </a:endParaRPr>
          </a:p>
        </p:txBody>
      </p:sp>
    </p:spTree>
    <p:extLst>
      <p:ext uri="{BB962C8B-B14F-4D97-AF65-F5344CB8AC3E}">
        <p14:creationId xmlns:p14="http://schemas.microsoft.com/office/powerpoint/2010/main" val="18370543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740" y="3193682"/>
            <a:ext cx="8834782" cy="990600"/>
          </a:xfrm>
        </p:spPr>
        <p:txBody>
          <a:bodyPr/>
          <a:lstStyle/>
          <a:p>
            <a:r>
              <a:rPr lang="en-US" sz="1700" dirty="0" smtClean="0"/>
              <a:t>“Almost entirely a product of the 20</a:t>
            </a:r>
            <a:r>
              <a:rPr lang="en-US" sz="1700" baseline="30000" dirty="0" smtClean="0"/>
              <a:t>th</a:t>
            </a:r>
            <a:r>
              <a:rPr lang="en-US" sz="1700" dirty="0" smtClean="0"/>
              <a:t> century”</a:t>
            </a:r>
          </a:p>
          <a:p>
            <a:r>
              <a:rPr lang="en-US" sz="1700" dirty="0"/>
              <a:t>t</a:t>
            </a:r>
            <a:r>
              <a:rPr lang="en-US" sz="1700" dirty="0" smtClean="0"/>
              <a:t>he huge </a:t>
            </a:r>
            <a:r>
              <a:rPr lang="en-US" sz="1700" dirty="0" smtClean="0"/>
              <a:t>modern polymer industry dates from</a:t>
            </a:r>
          </a:p>
          <a:p>
            <a:r>
              <a:rPr lang="en-US" sz="1700" dirty="0" smtClean="0"/>
              <a:t>1909 with the invention of Bakelite. By mid</a:t>
            </a:r>
          </a:p>
          <a:p>
            <a:r>
              <a:rPr lang="en-US" sz="1700" dirty="0"/>
              <a:t>c</a:t>
            </a:r>
            <a:r>
              <a:rPr lang="en-US" sz="1700" dirty="0" smtClean="0"/>
              <a:t>entury </a:t>
            </a:r>
            <a:r>
              <a:rPr lang="en-US" sz="1700" dirty="0" smtClean="0"/>
              <a:t>200,000 tons </a:t>
            </a:r>
            <a:r>
              <a:rPr lang="en-US" sz="1700" dirty="0" smtClean="0"/>
              <a:t>was </a:t>
            </a:r>
            <a:r>
              <a:rPr lang="en-US" sz="1700" dirty="0" smtClean="0"/>
              <a:t>produced </a:t>
            </a:r>
            <a:r>
              <a:rPr lang="en-US" sz="1700" dirty="0" smtClean="0"/>
              <a:t>annually</a:t>
            </a:r>
          </a:p>
          <a:p>
            <a:r>
              <a:rPr lang="en-US" sz="1700" dirty="0" smtClean="0"/>
              <a:t>(Williams, 2000, p266).</a:t>
            </a:r>
          </a:p>
          <a:p>
            <a:r>
              <a:rPr lang="en-US" sz="1700" dirty="0" smtClean="0"/>
              <a:t>Bakelite, “the material of </a:t>
            </a:r>
            <a:r>
              <a:rPr lang="en-US" sz="1700" dirty="0"/>
              <a:t>a thousand uses</a:t>
            </a:r>
            <a:r>
              <a:rPr lang="en-US" sz="1700" dirty="0" smtClean="0"/>
              <a:t>”(</a:t>
            </a:r>
            <a:r>
              <a:rPr lang="en-US" sz="1700" dirty="0" smtClean="0"/>
              <a:t>www.gpraweb.com</a:t>
            </a:r>
            <a:r>
              <a:rPr lang="en-US" sz="1700" dirty="0" smtClean="0"/>
              <a:t>)</a:t>
            </a:r>
          </a:p>
          <a:p>
            <a:r>
              <a:rPr lang="en-US" sz="1700" dirty="0"/>
              <a:t>c</a:t>
            </a:r>
            <a:r>
              <a:rPr lang="en-US" sz="1700" dirty="0" smtClean="0"/>
              <a:t>ould replicate the style of earlier objects, replacing demand for </a:t>
            </a:r>
          </a:p>
          <a:p>
            <a:r>
              <a:rPr lang="en-US" sz="1700" dirty="0"/>
              <a:t>n</a:t>
            </a:r>
            <a:r>
              <a:rPr lang="en-US" sz="1700" dirty="0" smtClean="0"/>
              <a:t>atural materials such as ivory, horn, wood, bone, nacre and shell.</a:t>
            </a:r>
          </a:p>
          <a:p>
            <a:r>
              <a:rPr lang="en-US" sz="1700" dirty="0" smtClean="0"/>
              <a:t>The burgeoning international automotive and electrical industries benefitted from mass produced insulating polymers. The 1920’s &amp; 30’s saw development of pigmented polymers that were used extensively for domestic appliances and articles (Williams p.267).</a:t>
            </a:r>
          </a:p>
        </p:txBody>
      </p:sp>
      <p:sp>
        <p:nvSpPr>
          <p:cNvPr id="8" name="TextBox 7"/>
          <p:cNvSpPr txBox="1"/>
          <p:nvPr/>
        </p:nvSpPr>
        <p:spPr>
          <a:xfrm>
            <a:off x="6360567" y="4184282"/>
            <a:ext cx="2783434" cy="830997"/>
          </a:xfrm>
          <a:prstGeom prst="rect">
            <a:avLst/>
          </a:prstGeom>
          <a:noFill/>
        </p:spPr>
        <p:txBody>
          <a:bodyPr wrap="square" rtlCol="0">
            <a:spAutoFit/>
          </a:bodyPr>
          <a:lstStyle/>
          <a:p>
            <a:pPr algn="r"/>
            <a:endParaRPr lang="en-US" sz="1200" dirty="0">
              <a:solidFill>
                <a:schemeClr val="tx2"/>
              </a:solidFill>
              <a:latin typeface="Arial"/>
              <a:cs typeface="Arial"/>
            </a:endParaRPr>
          </a:p>
          <a:p>
            <a:pPr algn="r"/>
            <a:r>
              <a:rPr lang="en-US" sz="1200" dirty="0" smtClean="0">
                <a:solidFill>
                  <a:schemeClr val="tx2"/>
                </a:solidFill>
                <a:latin typeface="Arial"/>
                <a:cs typeface="Arial"/>
              </a:rPr>
              <a:t> Early Bakelite (Phenol </a:t>
            </a:r>
            <a:r>
              <a:rPr lang="en-US" sz="1200" dirty="0" smtClean="0">
                <a:solidFill>
                  <a:schemeClr val="tx2"/>
                </a:solidFill>
                <a:latin typeface="Arial"/>
                <a:cs typeface="Arial"/>
              </a:rPr>
              <a:t>Resin)</a:t>
            </a:r>
            <a:endParaRPr lang="en-US" sz="1200" dirty="0" smtClean="0">
              <a:solidFill>
                <a:schemeClr val="tx2"/>
              </a:solidFill>
              <a:latin typeface="Arial"/>
              <a:cs typeface="Arial"/>
            </a:endParaRPr>
          </a:p>
          <a:p>
            <a:pPr algn="r"/>
            <a:r>
              <a:rPr lang="en-US" sz="1200" dirty="0" smtClean="0">
                <a:solidFill>
                  <a:schemeClr val="tx2"/>
                </a:solidFill>
                <a:latin typeface="Arial"/>
                <a:cs typeface="Arial"/>
              </a:rPr>
              <a:t>Sawyer’s Viewmaster Stereoscope</a:t>
            </a:r>
          </a:p>
          <a:p>
            <a:pPr algn="r"/>
            <a:r>
              <a:rPr lang="en-US" sz="1200" i="1" dirty="0" smtClean="0">
                <a:solidFill>
                  <a:schemeClr val="tx2"/>
                </a:solidFill>
                <a:latin typeface="Arial"/>
                <a:cs typeface="Arial"/>
              </a:rPr>
              <a:t>Image</a:t>
            </a:r>
            <a:r>
              <a:rPr lang="en-US" sz="1200" i="1" dirty="0">
                <a:solidFill>
                  <a:schemeClr val="tx2"/>
                </a:solidFill>
                <a:latin typeface="Arial"/>
                <a:cs typeface="Arial"/>
              </a:rPr>
              <a:t>: </a:t>
            </a:r>
            <a:r>
              <a:rPr lang="en-US" sz="1200" i="1" dirty="0" smtClean="0">
                <a:solidFill>
                  <a:schemeClr val="tx2"/>
                </a:solidFill>
                <a:latin typeface="Arial"/>
                <a:cs typeface="Arial"/>
              </a:rPr>
              <a:t>www.flickr.com</a:t>
            </a:r>
            <a:endParaRPr lang="en-US" sz="1200" i="1" dirty="0">
              <a:solidFill>
                <a:schemeClr val="tx2"/>
              </a:solidFill>
              <a:latin typeface="Arial"/>
              <a:cs typeface="Arial"/>
            </a:endParaRPr>
          </a:p>
        </p:txBody>
      </p:sp>
      <p:sp>
        <p:nvSpPr>
          <p:cNvPr id="2" name="Title 1"/>
          <p:cNvSpPr>
            <a:spLocks noGrp="1"/>
          </p:cNvSpPr>
          <p:nvPr>
            <p:ph type="ctrTitle"/>
          </p:nvPr>
        </p:nvSpPr>
        <p:spPr>
          <a:xfrm>
            <a:off x="339376" y="196296"/>
            <a:ext cx="3136415" cy="836763"/>
          </a:xfrm>
        </p:spPr>
        <p:txBody>
          <a:bodyPr/>
          <a:lstStyle/>
          <a:p>
            <a:r>
              <a:rPr lang="en-US" dirty="0" smtClean="0">
                <a:solidFill>
                  <a:schemeClr val="accent1"/>
                </a:solidFill>
              </a:rPr>
              <a:t>Polymers</a:t>
            </a:r>
            <a:endParaRPr lang="en-US" dirty="0">
              <a:solidFill>
                <a:schemeClr val="accent1"/>
              </a:solidFill>
            </a:endParaRPr>
          </a:p>
        </p:txBody>
      </p:sp>
      <p:pic>
        <p:nvPicPr>
          <p:cNvPr id="6" name="Picture 5" descr="bakelit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0252" y="0"/>
            <a:ext cx="4293748" cy="4293748"/>
          </a:xfrm>
          <a:prstGeom prst="rect">
            <a:avLst/>
          </a:prstGeom>
        </p:spPr>
      </p:pic>
    </p:spTree>
    <p:extLst>
      <p:ext uri="{BB962C8B-B14F-4D97-AF65-F5344CB8AC3E}">
        <p14:creationId xmlns:p14="http://schemas.microsoft.com/office/powerpoint/2010/main" val="20168642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348" y="381000"/>
            <a:ext cx="3516958" cy="418256"/>
          </a:xfrm>
        </p:spPr>
        <p:txBody>
          <a:bodyPr/>
          <a:lstStyle/>
          <a:p>
            <a:r>
              <a:rPr lang="en-US" sz="2800" dirty="0" smtClean="0"/>
              <a:t>Nuclear Fission</a:t>
            </a:r>
            <a:endParaRPr lang="en-US" sz="2800" dirty="0"/>
          </a:p>
        </p:txBody>
      </p:sp>
      <p:sp>
        <p:nvSpPr>
          <p:cNvPr id="4" name="Text Placeholder 3"/>
          <p:cNvSpPr>
            <a:spLocks noGrp="1"/>
          </p:cNvSpPr>
          <p:nvPr>
            <p:ph type="body" sz="half" idx="2"/>
          </p:nvPr>
        </p:nvSpPr>
        <p:spPr>
          <a:xfrm>
            <a:off x="608946" y="1018230"/>
            <a:ext cx="3164332" cy="5001571"/>
          </a:xfrm>
        </p:spPr>
        <p:txBody>
          <a:bodyPr/>
          <a:lstStyle/>
          <a:p>
            <a:pPr algn="l"/>
            <a:r>
              <a:rPr lang="en-US" dirty="0" smtClean="0"/>
              <a:t>Theorised </a:t>
            </a:r>
            <a:r>
              <a:rPr lang="en-US" dirty="0" smtClean="0"/>
              <a:t>in peace time it was WWII that drove frantic development of nuclear fission, for the purpose of </a:t>
            </a:r>
          </a:p>
          <a:p>
            <a:pPr algn="l"/>
            <a:r>
              <a:rPr lang="en-US" dirty="0"/>
              <a:t>b</a:t>
            </a:r>
            <a:r>
              <a:rPr lang="en-US" dirty="0" smtClean="0"/>
              <a:t>uilding an atomic bomb (Philbin, 2003, p53). </a:t>
            </a:r>
          </a:p>
          <a:p>
            <a:pPr algn="l"/>
            <a:r>
              <a:rPr lang="en-US" dirty="0" smtClean="0"/>
              <a:t>In a race to out-gun its foes “the atomic bomb was a turning point for humanity”, and as a technology entirely capable of Earth’s decimation</a:t>
            </a:r>
          </a:p>
          <a:p>
            <a:pPr algn="l"/>
            <a:r>
              <a:rPr lang="en-US" dirty="0"/>
              <a:t>i</a:t>
            </a:r>
            <a:r>
              <a:rPr lang="en-US" dirty="0" smtClean="0"/>
              <a:t>t has greatly influenced government policy since its</a:t>
            </a:r>
            <a:r>
              <a:rPr lang="en-US" dirty="0"/>
              <a:t> development (Philbin, p.54</a:t>
            </a:r>
            <a:r>
              <a:rPr lang="en-US" dirty="0" smtClean="0"/>
              <a:t>).</a:t>
            </a:r>
          </a:p>
          <a:p>
            <a:pPr algn="l"/>
            <a:r>
              <a:rPr lang="en-US" dirty="0" smtClean="0"/>
              <a:t>Following the bomb nuclear technologies transformed power generation, medicine, space exploration, </a:t>
            </a:r>
            <a:r>
              <a:rPr lang="en-US" dirty="0"/>
              <a:t>mining and industry </a:t>
            </a:r>
            <a:r>
              <a:rPr lang="en-US" dirty="0" smtClean="0"/>
              <a:t>(ww.nei.org).</a:t>
            </a:r>
          </a:p>
          <a:p>
            <a:pPr algn="l"/>
            <a:endParaRPr lang="en-US" dirty="0" smtClean="0"/>
          </a:p>
        </p:txBody>
      </p:sp>
      <p:sp>
        <p:nvSpPr>
          <p:cNvPr id="11" name="TextBox 10"/>
          <p:cNvSpPr txBox="1"/>
          <p:nvPr/>
        </p:nvSpPr>
        <p:spPr>
          <a:xfrm>
            <a:off x="3773278" y="5055070"/>
            <a:ext cx="51481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accent1"/>
                </a:solidFill>
                <a:latin typeface="Arial"/>
                <a:cs typeface="Arial"/>
              </a:rPr>
              <a:t>Atomic cloud during Baker Day blast at Bikini, 07/25/</a:t>
            </a:r>
            <a:r>
              <a:rPr lang="en-US" sz="1200" b="1" dirty="0" smtClean="0">
                <a:solidFill>
                  <a:schemeClr val="accent1"/>
                </a:solidFill>
                <a:latin typeface="Arial"/>
                <a:cs typeface="Arial"/>
              </a:rPr>
              <a:t>1946</a:t>
            </a:r>
          </a:p>
          <a:p>
            <a:pPr algn="ctr"/>
            <a:r>
              <a:rPr lang="en-US" sz="1200" i="1" dirty="0" smtClean="0">
                <a:solidFill>
                  <a:schemeClr val="accent1"/>
                </a:solidFill>
                <a:latin typeface="Arial"/>
                <a:cs typeface="Arial"/>
              </a:rPr>
              <a:t>Image: </a:t>
            </a:r>
            <a:r>
              <a:rPr lang="en-US" sz="1200" i="1" dirty="0" smtClean="0">
                <a:solidFill>
                  <a:schemeClr val="accent1"/>
                </a:solidFill>
                <a:latin typeface="Arial"/>
                <a:cs typeface="Arial"/>
              </a:rPr>
              <a:t>research.archives.gov</a:t>
            </a:r>
            <a:endParaRPr lang="en-US" sz="1200" i="1" dirty="0">
              <a:solidFill>
                <a:schemeClr val="accent1"/>
              </a:solidFill>
              <a:latin typeface="Arial"/>
              <a:cs typeface="Arial"/>
            </a:endParaRPr>
          </a:p>
        </p:txBody>
      </p:sp>
      <p:pic>
        <p:nvPicPr>
          <p:cNvPr id="3" name="Picture 2" descr="29-1252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278" y="799256"/>
            <a:ext cx="5064187" cy="4152634"/>
          </a:xfrm>
          <a:prstGeom prst="rect">
            <a:avLst/>
          </a:prstGeom>
        </p:spPr>
      </p:pic>
    </p:spTree>
    <p:extLst>
      <p:ext uri="{BB962C8B-B14F-4D97-AF65-F5344CB8AC3E}">
        <p14:creationId xmlns:p14="http://schemas.microsoft.com/office/powerpoint/2010/main" val="41026293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03499" y="121257"/>
            <a:ext cx="4326345" cy="6394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3200" dirty="0" smtClean="0">
                <a:solidFill>
                  <a:schemeClr val="accent1"/>
                </a:solidFill>
              </a:rPr>
              <a:t>World Wide Web</a:t>
            </a:r>
            <a:endParaRPr lang="en-US" sz="3200" dirty="0">
              <a:solidFill>
                <a:schemeClr val="accent1"/>
              </a:solidFill>
            </a:endParaRPr>
          </a:p>
        </p:txBody>
      </p:sp>
      <p:sp>
        <p:nvSpPr>
          <p:cNvPr id="6" name="Subtitle 2"/>
          <p:cNvSpPr>
            <a:spLocks noGrp="1"/>
          </p:cNvSpPr>
          <p:nvPr/>
        </p:nvSpPr>
        <p:spPr>
          <a:xfrm>
            <a:off x="267264" y="745334"/>
            <a:ext cx="8566270" cy="1569698"/>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rgbClr val="F8C000"/>
              </a:solidFill>
            </a:endParaRPr>
          </a:p>
          <a:p>
            <a:endParaRPr lang="en-US" sz="1600" dirty="0" smtClean="0">
              <a:solidFill>
                <a:srgbClr val="F8C000"/>
              </a:solidFill>
            </a:endParaRPr>
          </a:p>
        </p:txBody>
      </p:sp>
      <p:sp>
        <p:nvSpPr>
          <p:cNvPr id="7" name="TextBox 6"/>
          <p:cNvSpPr txBox="1"/>
          <p:nvPr/>
        </p:nvSpPr>
        <p:spPr>
          <a:xfrm>
            <a:off x="1204239" y="6124364"/>
            <a:ext cx="7118690" cy="7617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solidFill>
                <a:schemeClr val="accent1"/>
              </a:solidFill>
              <a:latin typeface="Arial"/>
              <a:cs typeface="Arial"/>
            </a:endParaRPr>
          </a:p>
          <a:p>
            <a:pPr algn="ctr"/>
            <a:endParaRPr lang="en-US" sz="1050" i="1" dirty="0" smtClean="0">
              <a:solidFill>
                <a:schemeClr val="accent1"/>
              </a:solidFill>
              <a:latin typeface="Arial"/>
              <a:cs typeface="Arial"/>
            </a:endParaRPr>
          </a:p>
          <a:p>
            <a:pPr algn="ctr"/>
            <a:r>
              <a:rPr lang="en-US" sz="1050" dirty="0">
                <a:solidFill>
                  <a:srgbClr val="F8C000"/>
                </a:solidFill>
                <a:latin typeface="Arial"/>
                <a:cs typeface="Arial"/>
              </a:rPr>
              <a:t>~460 Million IP addresses on </a:t>
            </a:r>
            <a:r>
              <a:rPr lang="en-US" sz="1050" dirty="0" smtClean="0">
                <a:solidFill>
                  <a:srgbClr val="F8C000"/>
                </a:solidFill>
                <a:latin typeface="Arial"/>
                <a:cs typeface="Arial"/>
              </a:rPr>
              <a:t>world map</a:t>
            </a:r>
            <a:endParaRPr lang="en-US" sz="1050" dirty="0" smtClean="0">
              <a:solidFill>
                <a:srgbClr val="F8C000"/>
              </a:solidFill>
              <a:latin typeface="Arial"/>
              <a:cs typeface="Arial"/>
            </a:endParaRPr>
          </a:p>
          <a:p>
            <a:pPr algn="ctr"/>
            <a:r>
              <a:rPr lang="en-US" sz="1050" i="1" dirty="0">
                <a:solidFill>
                  <a:schemeClr val="accent1"/>
                </a:solidFill>
                <a:latin typeface="Arial"/>
                <a:cs typeface="Arial"/>
              </a:rPr>
              <a:t>Image: </a:t>
            </a:r>
            <a:r>
              <a:rPr lang="en-US" sz="1050" i="1" dirty="0" smtClean="0">
                <a:solidFill>
                  <a:schemeClr val="accent1"/>
                </a:solidFill>
                <a:latin typeface="Arial"/>
                <a:cs typeface="Arial"/>
              </a:rPr>
              <a:t>internetcensus2012</a:t>
            </a:r>
            <a:r>
              <a:rPr lang="en-US" sz="1050" i="1" dirty="0">
                <a:solidFill>
                  <a:schemeClr val="accent1"/>
                </a:solidFill>
                <a:latin typeface="Arial"/>
                <a:cs typeface="Arial"/>
              </a:rPr>
              <a:t>.</a:t>
            </a:r>
            <a:r>
              <a:rPr lang="en-US" sz="1050" i="1" dirty="0" smtClean="0">
                <a:solidFill>
                  <a:schemeClr val="accent1"/>
                </a:solidFill>
                <a:latin typeface="Arial"/>
                <a:cs typeface="Arial"/>
              </a:rPr>
              <a:t>bitbucket.org/</a:t>
            </a:r>
            <a:r>
              <a:rPr lang="en-US" sz="1050" i="1" dirty="0" smtClean="0">
                <a:solidFill>
                  <a:schemeClr val="accent1"/>
                </a:solidFill>
                <a:latin typeface="Arial"/>
                <a:cs typeface="Arial"/>
              </a:rPr>
              <a:t>paper.html</a:t>
            </a:r>
            <a:endParaRPr lang="en-US" sz="1050" i="1" dirty="0">
              <a:solidFill>
                <a:schemeClr val="accent1"/>
              </a:solidFill>
              <a:latin typeface="Arial"/>
              <a:cs typeface="Arial"/>
            </a:endParaRPr>
          </a:p>
        </p:txBody>
      </p:sp>
      <p:pic>
        <p:nvPicPr>
          <p:cNvPr id="2" name="Picture 1" descr="clientmap_16to9_1600x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628" y="3517118"/>
            <a:ext cx="5191909" cy="2922276"/>
          </a:xfrm>
          <a:prstGeom prst="rect">
            <a:avLst/>
          </a:prstGeom>
        </p:spPr>
      </p:pic>
      <p:sp>
        <p:nvSpPr>
          <p:cNvPr id="8" name="Subtitle 2"/>
          <p:cNvSpPr>
            <a:spLocks noGrp="1"/>
          </p:cNvSpPr>
          <p:nvPr/>
        </p:nvSpPr>
        <p:spPr>
          <a:xfrm>
            <a:off x="394115" y="898839"/>
            <a:ext cx="8480872" cy="2188697"/>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550" dirty="0" smtClean="0">
                <a:solidFill>
                  <a:srgbClr val="F8C000"/>
                </a:solidFill>
              </a:rPr>
              <a:t>The internet is a late 20</a:t>
            </a:r>
            <a:r>
              <a:rPr lang="en-US" sz="1550" baseline="30000" dirty="0" smtClean="0">
                <a:solidFill>
                  <a:srgbClr val="F8C000"/>
                </a:solidFill>
              </a:rPr>
              <a:t>th</a:t>
            </a:r>
            <a:r>
              <a:rPr lang="en-US" sz="1550" dirty="0" smtClean="0">
                <a:solidFill>
                  <a:srgbClr val="F8C000"/>
                </a:solidFill>
              </a:rPr>
              <a:t> century phenomenon recognised by the 2013 Queen Elizabeth Prize for Engineering as an advance in engineering that has changed </a:t>
            </a:r>
            <a:r>
              <a:rPr lang="en-US" sz="1550" dirty="0">
                <a:solidFill>
                  <a:srgbClr val="F8C000"/>
                </a:solidFill>
              </a:rPr>
              <a:t>the world </a:t>
            </a:r>
            <a:r>
              <a:rPr lang="en-US" sz="1550" dirty="0" smtClean="0">
                <a:solidFill>
                  <a:srgbClr val="F8C000"/>
                </a:solidFill>
              </a:rPr>
              <a:t>(</a:t>
            </a:r>
            <a:r>
              <a:rPr lang="en-US" sz="1550" dirty="0" smtClean="0">
                <a:solidFill>
                  <a:srgbClr val="F8C000"/>
                </a:solidFill>
              </a:rPr>
              <a:t>qeprize.org</a:t>
            </a:r>
            <a:r>
              <a:rPr lang="en-US" sz="1550" dirty="0" smtClean="0">
                <a:solidFill>
                  <a:srgbClr val="F8C000"/>
                </a:solidFill>
              </a:rPr>
              <a:t>)</a:t>
            </a:r>
          </a:p>
          <a:p>
            <a:pPr algn="just"/>
            <a:endParaRPr lang="en-US" sz="1550" dirty="0" smtClean="0">
              <a:solidFill>
                <a:srgbClr val="F8C000"/>
              </a:solidFill>
            </a:endParaRPr>
          </a:p>
          <a:p>
            <a:pPr algn="just"/>
            <a:r>
              <a:rPr lang="en-US" sz="1550" dirty="0" smtClean="0">
                <a:solidFill>
                  <a:srgbClr val="F8C000"/>
                </a:solidFill>
              </a:rPr>
              <a:t>Lamenting early computing inability to “</a:t>
            </a:r>
            <a:r>
              <a:rPr lang="en-US" sz="1550" dirty="0">
                <a:solidFill>
                  <a:srgbClr val="F8C000"/>
                </a:solidFill>
              </a:rPr>
              <a:t>store random associations between disparate </a:t>
            </a:r>
            <a:r>
              <a:rPr lang="en-US" sz="1550" dirty="0" smtClean="0">
                <a:solidFill>
                  <a:srgbClr val="F8C000"/>
                </a:solidFill>
              </a:rPr>
              <a:t>things” where humans could, Tim Berners-</a:t>
            </a:r>
            <a:r>
              <a:rPr lang="en-US" sz="1550" dirty="0">
                <a:solidFill>
                  <a:srgbClr val="F8C000"/>
                </a:solidFill>
              </a:rPr>
              <a:t>Lee </a:t>
            </a:r>
            <a:r>
              <a:rPr lang="en-US" sz="1550" dirty="0" smtClean="0">
                <a:solidFill>
                  <a:srgbClr val="F8C000"/>
                </a:solidFill>
              </a:rPr>
              <a:t>(www.w3</a:t>
            </a:r>
            <a:r>
              <a:rPr lang="en-US" sz="1550" dirty="0">
                <a:solidFill>
                  <a:srgbClr val="F8C000"/>
                </a:solidFill>
              </a:rPr>
              <a:t>.</a:t>
            </a:r>
            <a:r>
              <a:rPr lang="en-US" sz="1550" dirty="0" smtClean="0">
                <a:solidFill>
                  <a:srgbClr val="F8C000"/>
                </a:solidFill>
              </a:rPr>
              <a:t>org) dreamt of creating “a common </a:t>
            </a:r>
            <a:r>
              <a:rPr lang="en-US" sz="1550" dirty="0">
                <a:solidFill>
                  <a:srgbClr val="F8C000"/>
                </a:solidFill>
              </a:rPr>
              <a:t>information space in which we communicate by sharing information</a:t>
            </a:r>
            <a:r>
              <a:rPr lang="en-US" sz="1550" dirty="0" smtClean="0">
                <a:solidFill>
                  <a:srgbClr val="F8C000"/>
                </a:solidFill>
              </a:rPr>
              <a:t>.”</a:t>
            </a:r>
          </a:p>
          <a:p>
            <a:pPr algn="just"/>
            <a:endParaRPr lang="en-US" sz="1550" dirty="0" smtClean="0">
              <a:solidFill>
                <a:srgbClr val="F8C000"/>
              </a:solidFill>
            </a:endParaRPr>
          </a:p>
          <a:p>
            <a:pPr algn="just"/>
            <a:r>
              <a:rPr lang="en-US" sz="1550" dirty="0" smtClean="0">
                <a:solidFill>
                  <a:srgbClr val="F8C000"/>
                </a:solidFill>
              </a:rPr>
              <a:t>The internet is a melting pot from where new social, economic and political experiences are constantly being served. Media, commerce, health, communications, technology, education, politics, science, warfare, navigation, culture, leisure and humanity have all been influenced.</a:t>
            </a:r>
            <a:endParaRPr lang="en-US" sz="1550" dirty="0">
              <a:solidFill>
                <a:srgbClr val="F8C000"/>
              </a:solidFill>
            </a:endParaRPr>
          </a:p>
          <a:p>
            <a:pPr algn="just"/>
            <a:endParaRPr lang="en-US" sz="1550" dirty="0" smtClean="0">
              <a:solidFill>
                <a:srgbClr val="F8C000"/>
              </a:solidFill>
            </a:endParaRPr>
          </a:p>
        </p:txBody>
      </p:sp>
    </p:spTree>
    <p:extLst>
      <p:ext uri="{BB962C8B-B14F-4D97-AF65-F5344CB8AC3E}">
        <p14:creationId xmlns:p14="http://schemas.microsoft.com/office/powerpoint/2010/main" val="29913369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740" y="3138937"/>
            <a:ext cx="8834782" cy="990600"/>
          </a:xfrm>
        </p:spPr>
        <p:txBody>
          <a:bodyPr/>
          <a:lstStyle/>
          <a:p>
            <a:r>
              <a:rPr lang="en-US" sz="1600" dirty="0" smtClean="0"/>
              <a:t>Throughout history humans have</a:t>
            </a:r>
          </a:p>
          <a:p>
            <a:r>
              <a:rPr lang="en-US" sz="1600" dirty="0" smtClean="0"/>
              <a:t>selected </a:t>
            </a:r>
            <a:r>
              <a:rPr lang="en-US" sz="1600" dirty="0" smtClean="0"/>
              <a:t>for </a:t>
            </a:r>
            <a:r>
              <a:rPr lang="en-US" sz="1600" dirty="0" smtClean="0"/>
              <a:t>genetic traits, </a:t>
            </a:r>
            <a:r>
              <a:rPr lang="en-US" sz="1600" dirty="0" smtClean="0"/>
              <a:t>including</a:t>
            </a:r>
          </a:p>
          <a:p>
            <a:r>
              <a:rPr lang="en-US" sz="1600" dirty="0" smtClean="0"/>
              <a:t>orange carrots, </a:t>
            </a:r>
            <a:r>
              <a:rPr lang="en-US" sz="1600" dirty="0" smtClean="0"/>
              <a:t>Dutch </a:t>
            </a:r>
            <a:r>
              <a:rPr lang="en-US" sz="1600" dirty="0" smtClean="0"/>
              <a:t>tulips and </a:t>
            </a:r>
          </a:p>
          <a:p>
            <a:r>
              <a:rPr lang="en-US" sz="1600" dirty="0" smtClean="0"/>
              <a:t>Merino sheep &amp; thoroughbred horses. </a:t>
            </a:r>
          </a:p>
          <a:p>
            <a:r>
              <a:rPr lang="en-US" sz="1600" dirty="0" smtClean="0"/>
              <a:t>Whilst science </a:t>
            </a:r>
            <a:r>
              <a:rPr lang="en-US" sz="1600" dirty="0" smtClean="0"/>
              <a:t>developed </a:t>
            </a:r>
            <a:r>
              <a:rPr lang="en-US" sz="1600" dirty="0" smtClean="0"/>
              <a:t>truly engineered processes from the 1950’s it was in 1990 that the US FDA endorsed the first food product to be created by genetic engineering (Williams, 2000, p297).</a:t>
            </a:r>
            <a:r>
              <a:rPr lang="en-US" sz="1600" dirty="0"/>
              <a:t> </a:t>
            </a:r>
            <a:r>
              <a:rPr lang="en-US" sz="1600" dirty="0" smtClean="0"/>
              <a:t>The economic promises of “yield </a:t>
            </a:r>
            <a:r>
              <a:rPr lang="en-US" sz="1600" dirty="0"/>
              <a:t>increases, reduced fertilizer use, and drought </a:t>
            </a:r>
            <a:r>
              <a:rPr lang="en-US" sz="1600" dirty="0" smtClean="0"/>
              <a:t>tolerance” are claimed to be marginal, whilst problems GE caused include large monoculture farming, herbicide resistant “super weeds” and reductions in the number of bird and </a:t>
            </a:r>
            <a:r>
              <a:rPr lang="en-US" sz="1600" dirty="0"/>
              <a:t>bee populations (http://</a:t>
            </a:r>
            <a:r>
              <a:rPr lang="en-US" sz="1600" dirty="0" smtClean="0"/>
              <a:t>www.ucsusa.org</a:t>
            </a:r>
            <a:r>
              <a:rPr lang="en-US" sz="1600" dirty="0" smtClean="0"/>
              <a:t>). Greenpeace (2010) says “</a:t>
            </a:r>
            <a:r>
              <a:rPr lang="en-US" sz="1600" dirty="0"/>
              <a:t>corporate control of agriculture </a:t>
            </a:r>
            <a:r>
              <a:rPr lang="en-US" sz="1600" dirty="0" smtClean="0"/>
              <a:t>“ is being achieved through the courts as business relies on patents to protect their interests, causing a flow on effects as “seed prices are skyrocketing”.</a:t>
            </a:r>
          </a:p>
          <a:p>
            <a:endParaRPr lang="en-US" sz="1600" dirty="0" smtClean="0"/>
          </a:p>
          <a:p>
            <a:endParaRPr lang="en-US" sz="1600" dirty="0" smtClean="0"/>
          </a:p>
        </p:txBody>
      </p:sp>
      <p:sp>
        <p:nvSpPr>
          <p:cNvPr id="8" name="TextBox 7"/>
          <p:cNvSpPr txBox="1"/>
          <p:nvPr/>
        </p:nvSpPr>
        <p:spPr>
          <a:xfrm>
            <a:off x="3984935" y="3485431"/>
            <a:ext cx="5159066" cy="646331"/>
          </a:xfrm>
          <a:prstGeom prst="rect">
            <a:avLst/>
          </a:prstGeom>
          <a:noFill/>
        </p:spPr>
        <p:txBody>
          <a:bodyPr wrap="square" rtlCol="0">
            <a:spAutoFit/>
          </a:bodyPr>
          <a:lstStyle/>
          <a:p>
            <a:pPr algn="r"/>
            <a:endParaRPr lang="en-US" sz="1200" dirty="0">
              <a:solidFill>
                <a:schemeClr val="tx2"/>
              </a:solidFill>
              <a:latin typeface="Arial"/>
              <a:cs typeface="Arial"/>
            </a:endParaRPr>
          </a:p>
          <a:p>
            <a:pPr algn="r"/>
            <a:r>
              <a:rPr lang="en-US" sz="1200" dirty="0">
                <a:solidFill>
                  <a:schemeClr val="accent6">
                    <a:lumMod val="75000"/>
                  </a:schemeClr>
                </a:solidFill>
                <a:latin typeface="Arial"/>
                <a:cs typeface="Arial"/>
              </a:rPr>
              <a:t>When corn will be used to produce chemicals and </a:t>
            </a:r>
            <a:r>
              <a:rPr lang="en-US" sz="1200" dirty="0" smtClean="0">
                <a:solidFill>
                  <a:schemeClr val="accent6">
                    <a:lumMod val="75000"/>
                  </a:schemeClr>
                </a:solidFill>
                <a:latin typeface="Arial"/>
                <a:cs typeface="Arial"/>
              </a:rPr>
              <a:t>pharmaceuticals…</a:t>
            </a:r>
            <a:r>
              <a:rPr lang="en-US" sz="1200" i="1" dirty="0">
                <a:solidFill>
                  <a:schemeClr val="accent6">
                    <a:lumMod val="75000"/>
                  </a:schemeClr>
                </a:solidFill>
                <a:latin typeface="Arial"/>
                <a:cs typeface="Arial"/>
              </a:rPr>
              <a:t>Image: </a:t>
            </a:r>
            <a:r>
              <a:rPr lang="en-US" sz="1200" i="1" dirty="0">
                <a:solidFill>
                  <a:schemeClr val="accent6">
                    <a:lumMod val="75000"/>
                  </a:schemeClr>
                </a:solidFill>
                <a:latin typeface="Arial"/>
                <a:cs typeface="Arial"/>
              </a:rPr>
              <a:t>www.plantphysiol.org</a:t>
            </a:r>
            <a:endParaRPr lang="en-US" sz="1200" i="1" dirty="0">
              <a:solidFill>
                <a:schemeClr val="accent6">
                  <a:lumMod val="75000"/>
                </a:schemeClr>
              </a:solidFill>
              <a:latin typeface="Arial"/>
              <a:cs typeface="Arial"/>
            </a:endParaRPr>
          </a:p>
        </p:txBody>
      </p:sp>
      <p:sp>
        <p:nvSpPr>
          <p:cNvPr id="2" name="Title 1"/>
          <p:cNvSpPr>
            <a:spLocks noGrp="1"/>
          </p:cNvSpPr>
          <p:nvPr>
            <p:ph type="ctrTitle"/>
          </p:nvPr>
        </p:nvSpPr>
        <p:spPr>
          <a:xfrm>
            <a:off x="187740" y="1394366"/>
            <a:ext cx="6283933" cy="836763"/>
          </a:xfrm>
        </p:spPr>
        <p:txBody>
          <a:bodyPr/>
          <a:lstStyle/>
          <a:p>
            <a:r>
              <a:rPr lang="en-US" sz="4400" dirty="0" smtClean="0">
                <a:solidFill>
                  <a:schemeClr val="accent1"/>
                </a:solidFill>
              </a:rPr>
              <a:t>Genetic</a:t>
            </a:r>
            <a:br>
              <a:rPr lang="en-US" sz="4400" dirty="0" smtClean="0">
                <a:solidFill>
                  <a:schemeClr val="accent1"/>
                </a:solidFill>
              </a:rPr>
            </a:br>
            <a:r>
              <a:rPr lang="en-US" sz="4400" dirty="0" smtClean="0">
                <a:solidFill>
                  <a:schemeClr val="accent1"/>
                </a:solidFill>
              </a:rPr>
              <a:t>Engineering</a:t>
            </a:r>
            <a:br>
              <a:rPr lang="en-US" sz="4400" dirty="0" smtClean="0">
                <a:solidFill>
                  <a:schemeClr val="accent1"/>
                </a:solidFill>
              </a:rPr>
            </a:br>
            <a:r>
              <a:rPr lang="en-US" sz="4400" dirty="0" smtClean="0">
                <a:solidFill>
                  <a:schemeClr val="accent1"/>
                </a:solidFill>
              </a:rPr>
              <a:t>in Agriculture</a:t>
            </a:r>
            <a:endParaRPr lang="en-US" sz="4400" dirty="0">
              <a:solidFill>
                <a:schemeClr val="accent1"/>
              </a:solidFill>
            </a:endParaRP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935" y="205723"/>
            <a:ext cx="5159066" cy="3442065"/>
          </a:xfrm>
          <a:prstGeom prst="rect">
            <a:avLst/>
          </a:prstGeom>
        </p:spPr>
      </p:pic>
    </p:spTree>
    <p:extLst>
      <p:ext uri="{BB962C8B-B14F-4D97-AF65-F5344CB8AC3E}">
        <p14:creationId xmlns:p14="http://schemas.microsoft.com/office/powerpoint/2010/main" val="18371610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75" y="101944"/>
            <a:ext cx="7612063" cy="1417638"/>
          </a:xfrm>
        </p:spPr>
        <p:txBody>
          <a:bodyPr/>
          <a:lstStyle/>
          <a:p>
            <a:pPr algn="l"/>
            <a:r>
              <a:rPr lang="en-US" sz="3200" dirty="0" smtClean="0"/>
              <a:t>Italian</a:t>
            </a:r>
            <a:br>
              <a:rPr lang="en-US" sz="3200" dirty="0" smtClean="0"/>
            </a:br>
            <a:r>
              <a:rPr lang="en-US" sz="3200" dirty="0" smtClean="0"/>
              <a:t>Renaissance</a:t>
            </a:r>
            <a:br>
              <a:rPr lang="en-US" sz="3200" dirty="0" smtClean="0"/>
            </a:br>
            <a:r>
              <a:rPr lang="en-US" sz="3200" dirty="0" smtClean="0"/>
              <a:t>Architecture</a:t>
            </a:r>
            <a:endParaRPr lang="en-US" sz="3200" dirty="0"/>
          </a:p>
        </p:txBody>
      </p:sp>
      <p:pic>
        <p:nvPicPr>
          <p:cNvPr id="4" name="Picture 3" descr="hb_41.100.126.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006" y="0"/>
            <a:ext cx="4289324" cy="6252881"/>
          </a:xfrm>
          <a:prstGeom prst="rect">
            <a:avLst/>
          </a:prstGeom>
        </p:spPr>
      </p:pic>
      <p:sp>
        <p:nvSpPr>
          <p:cNvPr id="5" name="Rectangle 4"/>
          <p:cNvSpPr/>
          <p:nvPr/>
        </p:nvSpPr>
        <p:spPr>
          <a:xfrm>
            <a:off x="4898954" y="6252881"/>
            <a:ext cx="4289324" cy="605119"/>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888006" y="6252881"/>
            <a:ext cx="4289324" cy="605119"/>
          </a:xfrm>
          <a:prstGeom prst="rect">
            <a:avLst/>
          </a:prstGeom>
          <a:solidFill>
            <a:srgbClr val="F4F1D8">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4888007" y="6132442"/>
            <a:ext cx="42893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smtClean="0">
              <a:solidFill>
                <a:srgbClr val="194431"/>
              </a:solidFill>
              <a:latin typeface="Arial"/>
              <a:cs typeface="Arial"/>
            </a:endParaRPr>
          </a:p>
          <a:p>
            <a:pPr algn="ctr"/>
            <a:r>
              <a:rPr lang="en-US" sz="1200" b="1" dirty="0">
                <a:solidFill>
                  <a:srgbClr val="194431"/>
                </a:solidFill>
                <a:latin typeface="Arial"/>
                <a:cs typeface="Arial"/>
              </a:rPr>
              <a:t>Villa Almerico (Villa </a:t>
            </a:r>
            <a:r>
              <a:rPr lang="en-US" sz="1200" b="1" dirty="0">
                <a:solidFill>
                  <a:srgbClr val="194431"/>
                </a:solidFill>
                <a:latin typeface="Arial"/>
                <a:cs typeface="Arial"/>
              </a:rPr>
              <a:t>Rotonda</a:t>
            </a:r>
            <a:r>
              <a:rPr lang="en-US" sz="1200" b="1" dirty="0" smtClean="0">
                <a:solidFill>
                  <a:srgbClr val="194431"/>
                </a:solidFill>
                <a:latin typeface="Arial"/>
                <a:cs typeface="Arial"/>
              </a:rPr>
              <a:t>), Venice 1570</a:t>
            </a:r>
          </a:p>
          <a:p>
            <a:pPr algn="ctr"/>
            <a:r>
              <a:rPr lang="en-US" sz="1200" i="1" dirty="0" smtClean="0">
                <a:solidFill>
                  <a:srgbClr val="194431"/>
                </a:solidFill>
                <a:latin typeface="Arial"/>
                <a:cs typeface="Arial"/>
              </a:rPr>
              <a:t>Image: </a:t>
            </a:r>
            <a:r>
              <a:rPr lang="en-US" sz="1200" i="1" dirty="0" smtClean="0">
                <a:solidFill>
                  <a:srgbClr val="194431"/>
                </a:solidFill>
                <a:latin typeface="Arial"/>
                <a:cs typeface="Arial"/>
              </a:rPr>
              <a:t>www.metmuseum.org</a:t>
            </a:r>
            <a:endParaRPr lang="en-US" sz="1200" i="1" dirty="0">
              <a:solidFill>
                <a:srgbClr val="194431"/>
              </a:solidFill>
              <a:latin typeface="Arial"/>
              <a:cs typeface="Arial"/>
            </a:endParaRPr>
          </a:p>
        </p:txBody>
      </p:sp>
      <p:sp>
        <p:nvSpPr>
          <p:cNvPr id="10" name="Subtitle 2"/>
          <p:cNvSpPr>
            <a:spLocks noGrp="1"/>
          </p:cNvSpPr>
          <p:nvPr/>
        </p:nvSpPr>
        <p:spPr>
          <a:xfrm>
            <a:off x="124576" y="2022843"/>
            <a:ext cx="4325510" cy="4596349"/>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550" dirty="0" smtClean="0">
                <a:solidFill>
                  <a:schemeClr val="accent1"/>
                </a:solidFill>
              </a:rPr>
              <a:t>Italian Renaissance architecture flourished from the 15</a:t>
            </a:r>
            <a:r>
              <a:rPr lang="en-US" sz="1550" baseline="30000" dirty="0" smtClean="0">
                <a:solidFill>
                  <a:schemeClr val="accent1"/>
                </a:solidFill>
              </a:rPr>
              <a:t>th</a:t>
            </a:r>
            <a:r>
              <a:rPr lang="en-US" sz="1550" dirty="0" smtClean="0">
                <a:solidFill>
                  <a:schemeClr val="accent1"/>
                </a:solidFill>
              </a:rPr>
              <a:t> to 17</a:t>
            </a:r>
            <a:r>
              <a:rPr lang="en-US" sz="1550" baseline="30000" dirty="0" smtClean="0">
                <a:solidFill>
                  <a:schemeClr val="accent1"/>
                </a:solidFill>
              </a:rPr>
              <a:t>th</a:t>
            </a:r>
            <a:r>
              <a:rPr lang="en-US" sz="1550" dirty="0" smtClean="0">
                <a:solidFill>
                  <a:schemeClr val="accent1"/>
                </a:solidFill>
              </a:rPr>
              <a:t> centuries, influenced by </a:t>
            </a:r>
            <a:r>
              <a:rPr lang="en-US" sz="1550" dirty="0">
                <a:solidFill>
                  <a:schemeClr val="accent1"/>
                </a:solidFill>
              </a:rPr>
              <a:t>Florentine </a:t>
            </a:r>
            <a:r>
              <a:rPr lang="en-US" sz="1550" dirty="0" smtClean="0">
                <a:solidFill>
                  <a:schemeClr val="accent1"/>
                </a:solidFill>
              </a:rPr>
              <a:t>architects and their use of form, symmetry, proportion &amp; scale (</a:t>
            </a:r>
            <a:r>
              <a:rPr lang="en-US" sz="1550" dirty="0" smtClean="0">
                <a:solidFill>
                  <a:schemeClr val="accent1"/>
                </a:solidFill>
              </a:rPr>
              <a:t>www.metmuseum.org</a:t>
            </a:r>
            <a:r>
              <a:rPr lang="en-US" sz="1550" dirty="0" smtClean="0">
                <a:solidFill>
                  <a:schemeClr val="accent1"/>
                </a:solidFill>
              </a:rPr>
              <a:t>). </a:t>
            </a:r>
          </a:p>
          <a:p>
            <a:pPr algn="just"/>
            <a:endParaRPr lang="en-US" sz="1550" dirty="0">
              <a:solidFill>
                <a:schemeClr val="accent1"/>
              </a:solidFill>
            </a:endParaRPr>
          </a:p>
          <a:p>
            <a:pPr algn="just"/>
            <a:r>
              <a:rPr lang="en-US" sz="1550" dirty="0" smtClean="0">
                <a:solidFill>
                  <a:schemeClr val="accent1"/>
                </a:solidFill>
              </a:rPr>
              <a:t>With origins in classical </a:t>
            </a:r>
            <a:r>
              <a:rPr lang="en-US" sz="1600" dirty="0" smtClean="0">
                <a:solidFill>
                  <a:schemeClr val="accent1"/>
                </a:solidFill>
              </a:rPr>
              <a:t>Greek</a:t>
            </a:r>
            <a:r>
              <a:rPr lang="en-US" sz="1600" dirty="0">
                <a:solidFill>
                  <a:schemeClr val="accent1"/>
                </a:solidFill>
              </a:rPr>
              <a:t>, Roman &amp; Eastern architecture including the </a:t>
            </a:r>
            <a:r>
              <a:rPr lang="en-US" sz="1600" dirty="0">
                <a:solidFill>
                  <a:schemeClr val="accent1"/>
                </a:solidFill>
              </a:rPr>
              <a:t>Hagia</a:t>
            </a:r>
            <a:r>
              <a:rPr lang="en-US" sz="1600" dirty="0">
                <a:solidFill>
                  <a:schemeClr val="accent1"/>
                </a:solidFill>
              </a:rPr>
              <a:t> Sofia in Constantinople from the 6</a:t>
            </a:r>
            <a:r>
              <a:rPr lang="en-US" sz="1600" baseline="30000" dirty="0">
                <a:solidFill>
                  <a:schemeClr val="accent1"/>
                </a:solidFill>
              </a:rPr>
              <a:t>th</a:t>
            </a:r>
            <a:r>
              <a:rPr lang="en-US" sz="1600" dirty="0">
                <a:solidFill>
                  <a:schemeClr val="accent1"/>
                </a:solidFill>
              </a:rPr>
              <a:t> Century, </a:t>
            </a:r>
            <a:r>
              <a:rPr lang="en-US" sz="1600" dirty="0" smtClean="0">
                <a:solidFill>
                  <a:schemeClr val="accent1"/>
                </a:solidFill>
              </a:rPr>
              <a:t>where “</a:t>
            </a:r>
            <a:r>
              <a:rPr lang="en-US" sz="1600" dirty="0">
                <a:solidFill>
                  <a:schemeClr val="accent1"/>
                </a:solidFill>
              </a:rPr>
              <a:t>all spaces had been generated outward from a domed </a:t>
            </a:r>
            <a:r>
              <a:rPr lang="en-US" sz="1600" dirty="0" smtClean="0">
                <a:solidFill>
                  <a:schemeClr val="accent1"/>
                </a:solidFill>
              </a:rPr>
              <a:t>core” (</a:t>
            </a:r>
            <a:r>
              <a:rPr lang="en-US" sz="1600" dirty="0" smtClean="0">
                <a:solidFill>
                  <a:schemeClr val="accent1"/>
                </a:solidFill>
              </a:rPr>
              <a:t>www.saintpetersbasilica.org</a:t>
            </a:r>
            <a:r>
              <a:rPr lang="en-US" sz="1600" dirty="0" smtClean="0">
                <a:solidFill>
                  <a:schemeClr val="accent1"/>
                </a:solidFill>
              </a:rPr>
              <a:t>).</a:t>
            </a:r>
          </a:p>
          <a:p>
            <a:pPr algn="just"/>
            <a:endParaRPr lang="en-US" sz="1600" dirty="0">
              <a:solidFill>
                <a:schemeClr val="accent1"/>
              </a:solidFill>
            </a:endParaRPr>
          </a:p>
          <a:p>
            <a:pPr algn="just"/>
            <a:r>
              <a:rPr lang="en-US" sz="1600" dirty="0" smtClean="0">
                <a:solidFill>
                  <a:schemeClr val="accent1"/>
                </a:solidFill>
              </a:rPr>
              <a:t>The New World with its precious metals and jewels brought fabulous wealth to principalities and the papacy. With renewed stability the “greatest artists of the age” were attracted to Rome’s “colossal token of victory”, St </a:t>
            </a:r>
            <a:r>
              <a:rPr lang="en-US" sz="1600" dirty="0">
                <a:solidFill>
                  <a:schemeClr val="accent1"/>
                </a:solidFill>
              </a:rPr>
              <a:t>Peter’s Basilica </a:t>
            </a:r>
            <a:r>
              <a:rPr lang="en-US" sz="1600" dirty="0" smtClean="0">
                <a:solidFill>
                  <a:schemeClr val="accent1"/>
                </a:solidFill>
              </a:rPr>
              <a:t>(</a:t>
            </a:r>
            <a:r>
              <a:rPr lang="en-US" sz="1600" dirty="0" smtClean="0">
                <a:solidFill>
                  <a:schemeClr val="accent1"/>
                </a:solidFill>
              </a:rPr>
              <a:t>www.saintpetersbasilica.org</a:t>
            </a:r>
            <a:r>
              <a:rPr lang="en-US" sz="1600" dirty="0" smtClean="0">
                <a:solidFill>
                  <a:schemeClr val="accent1"/>
                </a:solidFill>
              </a:rPr>
              <a:t>) </a:t>
            </a:r>
            <a:endParaRPr lang="en-US" sz="1550" dirty="0" smtClean="0">
              <a:solidFill>
                <a:schemeClr val="accent1"/>
              </a:solidFill>
            </a:endParaRPr>
          </a:p>
        </p:txBody>
      </p:sp>
    </p:spTree>
    <p:extLst>
      <p:ext uri="{BB962C8B-B14F-4D97-AF65-F5344CB8AC3E}">
        <p14:creationId xmlns:p14="http://schemas.microsoft.com/office/powerpoint/2010/main" val="3177850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740" y="3193682"/>
            <a:ext cx="8834782" cy="990600"/>
          </a:xfrm>
        </p:spPr>
        <p:txBody>
          <a:bodyPr/>
          <a:lstStyle/>
          <a:p>
            <a:r>
              <a:rPr lang="en-US" sz="1700" dirty="0" smtClean="0"/>
              <a:t>Heralding the dawn of the “Neolithic Revolution”, roughly 10,000 years ago thru to the early </a:t>
            </a:r>
            <a:r>
              <a:rPr lang="en-US" sz="1700" dirty="0" smtClean="0"/>
              <a:t>bronze </a:t>
            </a:r>
            <a:r>
              <a:rPr lang="en-US" sz="1700" dirty="0" smtClean="0"/>
              <a:t>age, pottery is part of our ubiquitous material culture using materials that are widely available as a “technology that was modified and developed to meet the needs of the people” (Fagan, 2004, pp. 38-39)</a:t>
            </a:r>
          </a:p>
          <a:p>
            <a:endParaRPr lang="en-US" sz="1700" dirty="0" smtClean="0"/>
          </a:p>
          <a:p>
            <a:r>
              <a:rPr lang="en-US" sz="1700" dirty="0" smtClean="0"/>
              <a:t>Design included functional shapes for storage and use, as well as artistic motifs, symbols and colouring presenting cultural relevance across an array of cultures.</a:t>
            </a:r>
          </a:p>
          <a:p>
            <a:endParaRPr lang="en-US" sz="1700" dirty="0" smtClean="0"/>
          </a:p>
          <a:p>
            <a:r>
              <a:rPr lang="en-US" sz="1700" dirty="0" smtClean="0"/>
              <a:t>Mesopotamian </a:t>
            </a:r>
            <a:r>
              <a:rPr lang="en-US" sz="1700" dirty="0"/>
              <a:t>p</a:t>
            </a:r>
            <a:r>
              <a:rPr lang="en-US" sz="1700" dirty="0" smtClean="0"/>
              <a:t>otter’s wheels of 3,000BC (Williams, 2000, p 40) were an important technological development, which happened to coincide with the first known wooden wheel. Potters wheels significantly altered pottery production, quality and styles.</a:t>
            </a:r>
          </a:p>
        </p:txBody>
      </p:sp>
      <p:pic>
        <p:nvPicPr>
          <p:cNvPr id="7" name="Picture 6" descr="Egyptian Bow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64" y="-166729"/>
            <a:ext cx="4164886" cy="3589130"/>
          </a:xfrm>
          <a:prstGeom prst="rect">
            <a:avLst/>
          </a:prstGeom>
        </p:spPr>
      </p:pic>
      <p:sp>
        <p:nvSpPr>
          <p:cNvPr id="8" name="TextBox 7"/>
          <p:cNvSpPr txBox="1"/>
          <p:nvPr/>
        </p:nvSpPr>
        <p:spPr>
          <a:xfrm>
            <a:off x="6355453" y="1499194"/>
            <a:ext cx="2667069" cy="1015663"/>
          </a:xfrm>
          <a:prstGeom prst="rect">
            <a:avLst/>
          </a:prstGeom>
          <a:noFill/>
        </p:spPr>
        <p:txBody>
          <a:bodyPr wrap="square" rtlCol="0">
            <a:spAutoFit/>
          </a:bodyPr>
          <a:lstStyle/>
          <a:p>
            <a:pPr algn="just"/>
            <a:endParaRPr lang="en-US" sz="1200" dirty="0">
              <a:solidFill>
                <a:schemeClr val="accent1"/>
              </a:solidFill>
              <a:latin typeface="Arial"/>
              <a:cs typeface="Arial"/>
            </a:endParaRPr>
          </a:p>
          <a:p>
            <a:r>
              <a:rPr lang="en-US" sz="1200" i="1" dirty="0" smtClean="0">
                <a:solidFill>
                  <a:schemeClr val="accent1"/>
                </a:solidFill>
                <a:latin typeface="Arial"/>
                <a:cs typeface="Arial"/>
              </a:rPr>
              <a:t>Egyptian </a:t>
            </a:r>
            <a:r>
              <a:rPr lang="en-US" sz="1200" i="1" dirty="0">
                <a:solidFill>
                  <a:schemeClr val="accent1"/>
                </a:solidFill>
                <a:latin typeface="Arial"/>
                <a:cs typeface="Arial"/>
              </a:rPr>
              <a:t>p</a:t>
            </a:r>
            <a:r>
              <a:rPr lang="en-US" sz="1200" i="1" dirty="0" smtClean="0">
                <a:solidFill>
                  <a:schemeClr val="accent1"/>
                </a:solidFill>
                <a:latin typeface="Arial"/>
                <a:cs typeface="Arial"/>
              </a:rPr>
              <a:t>redynastic</a:t>
            </a:r>
            <a:r>
              <a:rPr lang="en-US" sz="1200" i="1" dirty="0" smtClean="0">
                <a:solidFill>
                  <a:schemeClr val="accent1"/>
                </a:solidFill>
                <a:latin typeface="Arial"/>
                <a:cs typeface="Arial"/>
              </a:rPr>
              <a:t> period </a:t>
            </a:r>
            <a:r>
              <a:rPr lang="en-US" sz="1200" i="1" dirty="0">
                <a:solidFill>
                  <a:schemeClr val="accent1"/>
                </a:solidFill>
                <a:latin typeface="Arial"/>
                <a:cs typeface="Arial"/>
              </a:rPr>
              <a:t>f</a:t>
            </a:r>
            <a:r>
              <a:rPr lang="en-US" sz="1200" i="1" dirty="0" smtClean="0">
                <a:solidFill>
                  <a:schemeClr val="accent1"/>
                </a:solidFill>
                <a:latin typeface="Arial"/>
                <a:cs typeface="Arial"/>
              </a:rPr>
              <a:t>ooted funerary water bowl.</a:t>
            </a:r>
          </a:p>
          <a:p>
            <a:r>
              <a:rPr lang="en-US" sz="1200" i="1" dirty="0" smtClean="0">
                <a:solidFill>
                  <a:schemeClr val="accent1"/>
                </a:solidFill>
                <a:latin typeface="Arial"/>
                <a:cs typeface="Arial"/>
              </a:rPr>
              <a:t>ca</a:t>
            </a:r>
            <a:r>
              <a:rPr lang="en-US" sz="1200" i="1" dirty="0">
                <a:solidFill>
                  <a:schemeClr val="accent1"/>
                </a:solidFill>
                <a:latin typeface="Arial"/>
                <a:cs typeface="Arial"/>
              </a:rPr>
              <a:t>. 3750–3550 B.C</a:t>
            </a:r>
            <a:r>
              <a:rPr lang="en-US" sz="1200" i="1" dirty="0" smtClean="0">
                <a:solidFill>
                  <a:schemeClr val="accent1"/>
                </a:solidFill>
                <a:latin typeface="Arial"/>
                <a:cs typeface="Arial"/>
              </a:rPr>
              <a:t>.</a:t>
            </a:r>
          </a:p>
          <a:p>
            <a:r>
              <a:rPr lang="en-US" sz="1200" i="1" dirty="0">
                <a:solidFill>
                  <a:schemeClr val="accent1"/>
                </a:solidFill>
                <a:latin typeface="Arial"/>
                <a:cs typeface="Arial"/>
              </a:rPr>
              <a:t>Image: </a:t>
            </a:r>
            <a:r>
              <a:rPr lang="en-US" sz="1200" i="1" dirty="0" smtClean="0">
                <a:solidFill>
                  <a:schemeClr val="accent1"/>
                </a:solidFill>
                <a:latin typeface="Arial"/>
                <a:cs typeface="Arial"/>
              </a:rPr>
              <a:t>www.metmuseum.org</a:t>
            </a:r>
            <a:endParaRPr lang="en-US" sz="1200" i="1" dirty="0">
              <a:solidFill>
                <a:schemeClr val="accent1"/>
              </a:solidFill>
              <a:latin typeface="Arial"/>
              <a:cs typeface="Arial"/>
            </a:endParaRPr>
          </a:p>
        </p:txBody>
      </p:sp>
      <p:sp>
        <p:nvSpPr>
          <p:cNvPr id="2" name="Title 1"/>
          <p:cNvSpPr>
            <a:spLocks noGrp="1"/>
          </p:cNvSpPr>
          <p:nvPr>
            <p:ph type="ctrTitle"/>
          </p:nvPr>
        </p:nvSpPr>
        <p:spPr>
          <a:xfrm>
            <a:off x="287062" y="1499194"/>
            <a:ext cx="3136415" cy="836763"/>
          </a:xfrm>
        </p:spPr>
        <p:txBody>
          <a:bodyPr/>
          <a:lstStyle/>
          <a:p>
            <a:r>
              <a:rPr lang="en-US" dirty="0" smtClean="0">
                <a:solidFill>
                  <a:schemeClr val="accent1"/>
                </a:solidFill>
              </a:rPr>
              <a:t>Pottery</a:t>
            </a:r>
            <a:endParaRPr lang="en-US" dirty="0">
              <a:solidFill>
                <a:schemeClr val="accent1"/>
              </a:solidFill>
            </a:endParaRPr>
          </a:p>
        </p:txBody>
      </p:sp>
    </p:spTree>
    <p:extLst>
      <p:ext uri="{BB962C8B-B14F-4D97-AF65-F5344CB8AC3E}">
        <p14:creationId xmlns:p14="http://schemas.microsoft.com/office/powerpoint/2010/main" val="64959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phonse_mucha_shop_postcard_cycles_perfecta_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0" y="0"/>
            <a:ext cx="4625630" cy="6858000"/>
          </a:xfrm>
          <a:prstGeom prst="rect">
            <a:avLst/>
          </a:prstGeom>
        </p:spPr>
      </p:pic>
      <p:sp>
        <p:nvSpPr>
          <p:cNvPr id="5" name="Title 1"/>
          <p:cNvSpPr txBox="1">
            <a:spLocks/>
          </p:cNvSpPr>
          <p:nvPr/>
        </p:nvSpPr>
        <p:spPr>
          <a:xfrm>
            <a:off x="5025913" y="243393"/>
            <a:ext cx="2923173" cy="6394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1"/>
                </a:solidFill>
              </a:rPr>
              <a:t>Art Nouveau</a:t>
            </a:r>
            <a:endParaRPr lang="en-US" sz="3200" dirty="0">
              <a:solidFill>
                <a:schemeClr val="accent1"/>
              </a:solidFill>
            </a:endParaRPr>
          </a:p>
        </p:txBody>
      </p:sp>
      <p:sp>
        <p:nvSpPr>
          <p:cNvPr id="6" name="Subtitle 2"/>
          <p:cNvSpPr>
            <a:spLocks noGrp="1"/>
          </p:cNvSpPr>
          <p:nvPr/>
        </p:nvSpPr>
        <p:spPr>
          <a:xfrm>
            <a:off x="4893587" y="898840"/>
            <a:ext cx="3981400"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smtClean="0">
                <a:solidFill>
                  <a:schemeClr val="accent1"/>
                </a:solidFill>
              </a:rPr>
              <a:t>Described as the first truly modern international design, Art Nouveau emerged in the late 1880s rejecting past styles, instead featuring “organic foliate forms, sinuous lines and curvilinear whiplash motifs”. The style was inspired by the British Arts and Crafts movement but was not limited to art, as also evidenced in furniture production, architecture and interior design (Bhaskaran, 2005, p 42). </a:t>
            </a:r>
          </a:p>
          <a:p>
            <a:pPr algn="just"/>
            <a:endParaRPr lang="en-US" sz="1600" dirty="0">
              <a:solidFill>
                <a:schemeClr val="accent1"/>
              </a:solidFill>
            </a:endParaRPr>
          </a:p>
          <a:p>
            <a:pPr algn="just"/>
            <a:r>
              <a:rPr lang="en-US" sz="1600" dirty="0" smtClean="0">
                <a:solidFill>
                  <a:schemeClr val="accent1"/>
                </a:solidFill>
              </a:rPr>
              <a:t>The Cycles Perfecta advertising poster, being a mass produced graphic design was typical of Art Nouveau </a:t>
            </a:r>
            <a:r>
              <a:rPr lang="en-US" sz="1600" dirty="0">
                <a:solidFill>
                  <a:schemeClr val="accent1"/>
                </a:solidFill>
              </a:rPr>
              <a:t>s</a:t>
            </a:r>
            <a:r>
              <a:rPr lang="en-US" sz="1600" dirty="0" smtClean="0">
                <a:solidFill>
                  <a:schemeClr val="accent1"/>
                </a:solidFill>
              </a:rPr>
              <a:t>tyle. The artist, Alphonse Mucha “believed </a:t>
            </a:r>
            <a:r>
              <a:rPr lang="en-US" sz="1600" dirty="0">
                <a:solidFill>
                  <a:schemeClr val="accent1"/>
                </a:solidFill>
              </a:rPr>
              <a:t>passionately that art was an essential benefit to humanity and that it should be seen and enjoyed by as many people </a:t>
            </a:r>
            <a:r>
              <a:rPr lang="en-US" sz="1600" dirty="0" smtClean="0">
                <a:solidFill>
                  <a:schemeClr val="accent1"/>
                </a:solidFill>
              </a:rPr>
              <a:t>as possible.” (</a:t>
            </a:r>
            <a:r>
              <a:rPr lang="en-US" sz="1600" dirty="0" smtClean="0">
                <a:solidFill>
                  <a:schemeClr val="accent1"/>
                </a:solidFill>
              </a:rPr>
              <a:t>www.muchafoundation.org</a:t>
            </a:r>
            <a:r>
              <a:rPr lang="en-US" sz="1600" dirty="0" smtClean="0">
                <a:solidFill>
                  <a:schemeClr val="accent1"/>
                </a:solidFill>
              </a:rPr>
              <a:t>)</a:t>
            </a:r>
          </a:p>
          <a:p>
            <a:pPr algn="just"/>
            <a:endParaRPr lang="en-US" sz="1600" dirty="0">
              <a:solidFill>
                <a:schemeClr val="accent1"/>
              </a:solidFill>
            </a:endParaRPr>
          </a:p>
          <a:p>
            <a:pPr algn="just"/>
            <a:endParaRPr lang="en-US" sz="1600" dirty="0" smtClean="0">
              <a:solidFill>
                <a:schemeClr val="accent1"/>
              </a:solidFill>
            </a:endParaRPr>
          </a:p>
        </p:txBody>
      </p:sp>
      <p:sp>
        <p:nvSpPr>
          <p:cNvPr id="4" name="Rectangle 3"/>
          <p:cNvSpPr/>
          <p:nvPr/>
        </p:nvSpPr>
        <p:spPr>
          <a:xfrm>
            <a:off x="703058" y="6259803"/>
            <a:ext cx="3515287" cy="530156"/>
          </a:xfrm>
          <a:prstGeom prst="rect">
            <a:avLst/>
          </a:prstGeom>
          <a:solidFill>
            <a:srgbClr val="1E1F1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66982" y="5951365"/>
            <a:ext cx="3776099" cy="7617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solidFill>
                <a:schemeClr val="accent1"/>
              </a:solidFill>
              <a:latin typeface="Arial"/>
              <a:cs typeface="Arial"/>
            </a:endParaRPr>
          </a:p>
          <a:p>
            <a:pPr algn="ctr"/>
            <a:endParaRPr lang="en-US" sz="1050" i="1" dirty="0" smtClean="0">
              <a:solidFill>
                <a:schemeClr val="accent1"/>
              </a:solidFill>
              <a:latin typeface="Arial"/>
              <a:cs typeface="Arial"/>
            </a:endParaRPr>
          </a:p>
          <a:p>
            <a:pPr algn="ctr"/>
            <a:r>
              <a:rPr lang="en-US" sz="1050" b="1" dirty="0">
                <a:solidFill>
                  <a:schemeClr val="accent1"/>
                </a:solidFill>
                <a:latin typeface="Arial"/>
                <a:cs typeface="Arial"/>
              </a:rPr>
              <a:t>Poster advertising 'Cycles Perfecta', </a:t>
            </a:r>
            <a:r>
              <a:rPr lang="en-US" sz="1050" b="1" dirty="0" smtClean="0">
                <a:solidFill>
                  <a:schemeClr val="accent1"/>
                </a:solidFill>
                <a:latin typeface="Arial"/>
                <a:cs typeface="Arial"/>
              </a:rPr>
              <a:t>1902</a:t>
            </a:r>
          </a:p>
          <a:p>
            <a:pPr algn="ctr"/>
            <a:r>
              <a:rPr lang="en-US" sz="1050" i="1" dirty="0" smtClean="0">
                <a:solidFill>
                  <a:schemeClr val="accent1"/>
                </a:solidFill>
                <a:latin typeface="Arial"/>
                <a:cs typeface="Arial"/>
              </a:rPr>
              <a:t>Image</a:t>
            </a:r>
            <a:r>
              <a:rPr lang="en-US" sz="1050" i="1" dirty="0">
                <a:solidFill>
                  <a:schemeClr val="accent1"/>
                </a:solidFill>
                <a:latin typeface="Arial"/>
                <a:cs typeface="Arial"/>
              </a:rPr>
              <a:t>: </a:t>
            </a:r>
            <a:r>
              <a:rPr lang="en-US" sz="1050" i="1" dirty="0" smtClean="0">
                <a:solidFill>
                  <a:schemeClr val="accent1"/>
                </a:solidFill>
                <a:latin typeface="Arial"/>
                <a:cs typeface="Arial"/>
              </a:rPr>
              <a:t>missrosen.wordpress.com</a:t>
            </a:r>
            <a:endParaRPr lang="en-US" sz="1050" i="1" dirty="0">
              <a:solidFill>
                <a:schemeClr val="accent1"/>
              </a:solidFill>
              <a:latin typeface="Arial"/>
              <a:cs typeface="Arial"/>
            </a:endParaRPr>
          </a:p>
        </p:txBody>
      </p:sp>
    </p:spTree>
    <p:extLst>
      <p:ext uri="{BB962C8B-B14F-4D97-AF65-F5344CB8AC3E}">
        <p14:creationId xmlns:p14="http://schemas.microsoft.com/office/powerpoint/2010/main" val="38936245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60" y="381000"/>
            <a:ext cx="3516958" cy="418256"/>
          </a:xfrm>
        </p:spPr>
        <p:txBody>
          <a:bodyPr/>
          <a:lstStyle/>
          <a:p>
            <a:r>
              <a:rPr lang="en-US" sz="2800" dirty="0" smtClean="0"/>
              <a:t>Art Deco</a:t>
            </a:r>
            <a:endParaRPr lang="en-US" sz="2800" dirty="0"/>
          </a:p>
        </p:txBody>
      </p:sp>
      <p:sp>
        <p:nvSpPr>
          <p:cNvPr id="4" name="Text Placeholder 3"/>
          <p:cNvSpPr>
            <a:spLocks noGrp="1"/>
          </p:cNvSpPr>
          <p:nvPr>
            <p:ph type="body" sz="half" idx="2"/>
          </p:nvPr>
        </p:nvSpPr>
        <p:spPr>
          <a:xfrm>
            <a:off x="595560" y="903290"/>
            <a:ext cx="3416617" cy="5001571"/>
          </a:xfrm>
        </p:spPr>
        <p:txBody>
          <a:bodyPr/>
          <a:lstStyle/>
          <a:p>
            <a:pPr algn="l"/>
            <a:r>
              <a:rPr lang="en-US" sz="1700" dirty="0" smtClean="0"/>
              <a:t>Art Deco was an enormously popular and globally influential design style thru the 1920’s &amp; 30’s.</a:t>
            </a:r>
          </a:p>
          <a:p>
            <a:pPr algn="l"/>
            <a:endParaRPr lang="en-US" sz="1700" dirty="0" smtClean="0"/>
          </a:p>
          <a:p>
            <a:pPr algn="l"/>
            <a:r>
              <a:rPr lang="en-US" sz="1700" dirty="0" smtClean="0"/>
              <a:t>Featuring  streamlined symbols of </a:t>
            </a:r>
            <a:r>
              <a:rPr lang="en-US" sz="1700" dirty="0" smtClean="0"/>
              <a:t>grand </a:t>
            </a:r>
            <a:r>
              <a:rPr lang="en-US" sz="1700" dirty="0" smtClean="0"/>
              <a:t>and exotic  modernity the glamorous style featured in fashion, sculpture, automotive design, architecture, textiles, glassware, furniture, </a:t>
            </a:r>
            <a:r>
              <a:rPr lang="en-US" sz="1700" dirty="0" smtClean="0"/>
              <a:t>home wares, </a:t>
            </a:r>
            <a:r>
              <a:rPr lang="en-US" sz="1700" dirty="0" smtClean="0"/>
              <a:t>and art (</a:t>
            </a:r>
            <a:r>
              <a:rPr lang="en-US" sz="1700" dirty="0" smtClean="0"/>
              <a:t>www.dgdesignnetwork.com.au</a:t>
            </a:r>
            <a:r>
              <a:rPr lang="en-US" sz="1700" dirty="0" smtClean="0"/>
              <a:t>).</a:t>
            </a:r>
          </a:p>
          <a:p>
            <a:pPr algn="l"/>
            <a:endParaRPr lang="en-US" sz="1700" dirty="0" smtClean="0"/>
          </a:p>
          <a:p>
            <a:pPr algn="l"/>
            <a:r>
              <a:rPr lang="en-US" sz="1700" dirty="0" smtClean="0"/>
              <a:t>Art Deco had many influences, from brightly coloured costumes of the Russian ballet to </a:t>
            </a:r>
            <a:r>
              <a:rPr lang="en-US" sz="1700" dirty="0" smtClean="0"/>
              <a:t>Tutankhamen's </a:t>
            </a:r>
            <a:r>
              <a:rPr lang="en-US" sz="1700" dirty="0" smtClean="0"/>
              <a:t>artifacts to </a:t>
            </a:r>
            <a:r>
              <a:rPr lang="en-US" sz="1700" dirty="0" smtClean="0"/>
              <a:t>avant-garde </a:t>
            </a:r>
            <a:r>
              <a:rPr lang="en-US" sz="1700" dirty="0" smtClean="0"/>
              <a:t>paintings. (Bhaskaran, p 86)</a:t>
            </a:r>
          </a:p>
        </p:txBody>
      </p:sp>
      <p:sp>
        <p:nvSpPr>
          <p:cNvPr id="11" name="TextBox 10"/>
          <p:cNvSpPr txBox="1"/>
          <p:nvPr/>
        </p:nvSpPr>
        <p:spPr>
          <a:xfrm>
            <a:off x="4012177" y="6133919"/>
            <a:ext cx="5148117" cy="4462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i="1" dirty="0" smtClean="0">
                <a:solidFill>
                  <a:srgbClr val="F8C000"/>
                </a:solidFill>
                <a:latin typeface="Arial"/>
                <a:cs typeface="Arial"/>
              </a:rPr>
              <a:t>AWA</a:t>
            </a:r>
            <a:r>
              <a:rPr lang="en-US" sz="1100" i="1" dirty="0">
                <a:solidFill>
                  <a:srgbClr val="F8C000"/>
                </a:solidFill>
                <a:latin typeface="Arial"/>
                <a:cs typeface="Arial"/>
              </a:rPr>
              <a:t>, </a:t>
            </a:r>
            <a:r>
              <a:rPr lang="en-US" sz="1100" i="1" dirty="0" smtClean="0">
                <a:solidFill>
                  <a:srgbClr val="F8C000"/>
                </a:solidFill>
                <a:latin typeface="Arial"/>
                <a:cs typeface="Arial"/>
              </a:rPr>
              <a:t>Sydney - '</a:t>
            </a:r>
            <a:r>
              <a:rPr lang="en-US" sz="1100" i="1" dirty="0">
                <a:solidFill>
                  <a:srgbClr val="F8C000"/>
                </a:solidFill>
                <a:latin typeface="Arial"/>
                <a:cs typeface="Arial"/>
              </a:rPr>
              <a:t>Empire State, Fisk </a:t>
            </a:r>
            <a:r>
              <a:rPr lang="en-US" sz="1100" i="1" dirty="0">
                <a:solidFill>
                  <a:srgbClr val="F8C000"/>
                </a:solidFill>
                <a:latin typeface="Arial"/>
                <a:cs typeface="Arial"/>
              </a:rPr>
              <a:t>radiolette</a:t>
            </a:r>
            <a:r>
              <a:rPr lang="en-US" sz="1100" i="1" dirty="0">
                <a:solidFill>
                  <a:srgbClr val="F8C000"/>
                </a:solidFill>
                <a:latin typeface="Arial"/>
                <a:cs typeface="Arial"/>
              </a:rPr>
              <a:t> and cigarette box' </a:t>
            </a:r>
            <a:r>
              <a:rPr lang="en-US" sz="1100" i="1" dirty="0" smtClean="0">
                <a:solidFill>
                  <a:srgbClr val="F8C000"/>
                </a:solidFill>
                <a:latin typeface="Arial"/>
                <a:cs typeface="Arial"/>
              </a:rPr>
              <a:t>1936.</a:t>
            </a:r>
            <a:endParaRPr lang="en-US" sz="1100" dirty="0" smtClean="0">
              <a:solidFill>
                <a:srgbClr val="F8C000"/>
              </a:solidFill>
              <a:latin typeface="Arial"/>
              <a:cs typeface="Arial"/>
            </a:endParaRPr>
          </a:p>
          <a:p>
            <a:pPr algn="ctr"/>
            <a:r>
              <a:rPr lang="en-US" sz="1200" i="1" dirty="0" smtClean="0">
                <a:solidFill>
                  <a:schemeClr val="accent1"/>
                </a:solidFill>
                <a:latin typeface="Arial"/>
                <a:cs typeface="Arial"/>
              </a:rPr>
              <a:t>Image: </a:t>
            </a:r>
            <a:r>
              <a:rPr lang="en-US" sz="1200" i="1" dirty="0" smtClean="0">
                <a:solidFill>
                  <a:schemeClr val="accent1"/>
                </a:solidFill>
                <a:latin typeface="Arial"/>
                <a:cs typeface="Arial"/>
              </a:rPr>
              <a:t>www.dgdesignnetwork.com.au</a:t>
            </a:r>
            <a:endParaRPr lang="en-US" sz="1200" i="1" dirty="0">
              <a:solidFill>
                <a:schemeClr val="accent1"/>
              </a:solidFill>
              <a:latin typeface="Arial"/>
              <a:cs typeface="Arial"/>
            </a:endParaRPr>
          </a:p>
        </p:txBody>
      </p:sp>
      <p:pic>
        <p:nvPicPr>
          <p:cNvPr id="6" name="Picture 5" descr="rad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304" y="381000"/>
            <a:ext cx="6146800" cy="5664200"/>
          </a:xfrm>
          <a:prstGeom prst="rect">
            <a:avLst/>
          </a:prstGeom>
        </p:spPr>
      </p:pic>
    </p:spTree>
    <p:extLst>
      <p:ext uri="{BB962C8B-B14F-4D97-AF65-F5344CB8AC3E}">
        <p14:creationId xmlns:p14="http://schemas.microsoft.com/office/powerpoint/2010/main" val="30858258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00648" y="689769"/>
            <a:ext cx="7674282" cy="6124752"/>
          </a:xfrm>
          <a:prstGeom prst="rect">
            <a:avLst/>
          </a:prstGeom>
          <a:noFill/>
        </p:spPr>
        <p:txBody>
          <a:bodyPr wrap="square" rtlCol="0">
            <a:spAutoFit/>
          </a:bodyPr>
          <a:lstStyle/>
          <a:p>
            <a:pPr algn="ctr"/>
            <a:r>
              <a:rPr lang="en-US" sz="1600" b="1" dirty="0">
                <a:solidFill>
                  <a:prstClr val="black"/>
                </a:solidFill>
                <a:latin typeface="TimesNewRomanPSMT"/>
              </a:rPr>
              <a:t>References</a:t>
            </a:r>
          </a:p>
          <a:p>
            <a:r>
              <a:rPr lang="en-US" sz="1400" i="1" dirty="0">
                <a:solidFill>
                  <a:prstClr val="black"/>
                </a:solidFill>
                <a:latin typeface="TimesNewRomanPSMT"/>
              </a:rPr>
              <a:t>1611: First Stock-Exchange in the world</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a:t>
            </a:r>
            <a:r>
              <a:rPr lang="en-US" sz="1400" dirty="0" err="1" smtClean="0">
                <a:solidFill>
                  <a:prstClr val="black"/>
                </a:solidFill>
                <a:latin typeface="TimesNewRomanPSMT"/>
              </a:rPr>
              <a:t>www.beursvanberlage.nl</a:t>
            </a:r>
            <a:r>
              <a:rPr lang="en-US" sz="1400" dirty="0">
                <a:solidFill>
                  <a:prstClr val="black"/>
                </a:solidFill>
                <a:latin typeface="TimesNewRomanPSMT"/>
              </a:rPr>
              <a:t>/1611/</a:t>
            </a:r>
          </a:p>
          <a:p>
            <a:r>
              <a:rPr lang="en-US" sz="1400" i="1" dirty="0">
                <a:solidFill>
                  <a:prstClr val="black"/>
                </a:solidFill>
                <a:latin typeface="TimesNewRomanPSMT"/>
              </a:rPr>
              <a:t>600 Million Years - Stone tools: Melbourne Museum</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a:t>
            </a:r>
            <a:r>
              <a:rPr lang="en-US" sz="1400" dirty="0" smtClean="0">
                <a:solidFill>
                  <a:prstClr val="black"/>
                </a:solidFill>
                <a:latin typeface="TimesNewRomanPSMT"/>
              </a:rPr>
              <a:t>Retrieved</a:t>
            </a:r>
            <a:r>
              <a:rPr lang="en-US" sz="1400" dirty="0">
                <a:solidFill>
                  <a:prstClr val="black"/>
                </a:solidFill>
                <a:latin typeface="TimesNewRomanPSMT"/>
              </a:rPr>
              <a:t> December 6, 2013, from http:/</a:t>
            </a:r>
            <a:r>
              <a:rPr lang="en-US" sz="1400" dirty="0" smtClean="0">
                <a:solidFill>
                  <a:prstClr val="black"/>
                </a:solidFill>
                <a:latin typeface="TimesNewRomanPSMT"/>
              </a:rPr>
              <a:t>/	</a:t>
            </a:r>
            <a:r>
              <a:rPr lang="en-US" sz="1400" dirty="0" err="1" smtClean="0">
                <a:solidFill>
                  <a:prstClr val="black"/>
                </a:solidFill>
                <a:latin typeface="TimesNewRomanPSMT"/>
              </a:rPr>
              <a:t>museumvictoria.com.au</a:t>
            </a:r>
            <a:r>
              <a:rPr lang="en-US" sz="1400" dirty="0">
                <a:solidFill>
                  <a:prstClr val="black"/>
                </a:solidFill>
                <a:latin typeface="TimesNewRomanPSMT"/>
              </a:rPr>
              <a:t>/</a:t>
            </a:r>
            <a:r>
              <a:rPr lang="en-US" sz="1400" dirty="0" err="1">
                <a:solidFill>
                  <a:prstClr val="black"/>
                </a:solidFill>
                <a:latin typeface="TimesNewRomanPSMT"/>
              </a:rPr>
              <a:t>melbournemuseum</a:t>
            </a:r>
            <a:r>
              <a:rPr lang="en-US" sz="1400" dirty="0">
                <a:solidFill>
                  <a:prstClr val="black"/>
                </a:solidFill>
                <a:latin typeface="TimesNewRomanPSMT"/>
              </a:rPr>
              <a:t>/</a:t>
            </a:r>
            <a:r>
              <a:rPr lang="en-US" sz="1400" dirty="0" err="1">
                <a:solidFill>
                  <a:prstClr val="black"/>
                </a:solidFill>
                <a:latin typeface="TimesNewRomanPSMT"/>
              </a:rPr>
              <a:t>discoverycentre</a:t>
            </a:r>
            <a:r>
              <a:rPr lang="en-US" sz="1400" dirty="0" smtClean="0">
                <a:solidFill>
                  <a:prstClr val="black"/>
                </a:solidFill>
                <a:latin typeface="TimesNewRomanPSMT"/>
              </a:rPr>
              <a:t>/600</a:t>
            </a:r>
            <a:r>
              <a:rPr lang="en-US" sz="1400" dirty="0">
                <a:solidFill>
                  <a:prstClr val="black"/>
                </a:solidFill>
                <a:latin typeface="TimesNewRomanPSMT"/>
              </a:rPr>
              <a:t>-million-years/timeline</a:t>
            </a:r>
            <a:r>
              <a:rPr lang="en-US" sz="1400" dirty="0" smtClean="0">
                <a:solidFill>
                  <a:prstClr val="black"/>
                </a:solidFill>
                <a:latin typeface="TimesNewRomanPSMT"/>
              </a:rPr>
              <a:t>/	quaternary</a:t>
            </a:r>
            <a:r>
              <a:rPr lang="en-US" sz="1400" dirty="0">
                <a:solidFill>
                  <a:prstClr val="black"/>
                </a:solidFill>
                <a:latin typeface="TimesNewRomanPSMT"/>
              </a:rPr>
              <a:t>/stone-tools/</a:t>
            </a:r>
          </a:p>
          <a:p>
            <a:r>
              <a:rPr lang="en-US" sz="1400" dirty="0">
                <a:solidFill>
                  <a:prstClr val="black"/>
                </a:solidFill>
                <a:latin typeface="TimesNewRomanPSMT"/>
              </a:rPr>
              <a:t>Ackerman, J. S. (1966). </a:t>
            </a:r>
            <a:r>
              <a:rPr lang="en-US" sz="1400" i="1" dirty="0">
                <a:solidFill>
                  <a:prstClr val="black"/>
                </a:solidFill>
                <a:latin typeface="TimesNewRomanPSMT"/>
              </a:rPr>
              <a:t>The Architecture of Michelangelo</a:t>
            </a:r>
            <a:r>
              <a:rPr lang="en-US" sz="1400" dirty="0">
                <a:solidFill>
                  <a:prstClr val="black"/>
                </a:solidFill>
                <a:latin typeface="TimesNewRomanPSMT"/>
              </a:rPr>
              <a:t>. Retrieved </a:t>
            </a:r>
            <a:r>
              <a:rPr lang="en-US" sz="1400" dirty="0" smtClean="0">
                <a:solidFill>
                  <a:prstClr val="black"/>
                </a:solidFill>
                <a:latin typeface="TimesNewRomanPSMT"/>
              </a:rPr>
              <a:t>from </a:t>
            </a:r>
            <a:r>
              <a:rPr lang="en-US" sz="1400" dirty="0">
                <a:solidFill>
                  <a:prstClr val="black"/>
                </a:solidFill>
                <a:latin typeface="TimesNewRomanPSMT"/>
              </a:rPr>
              <a:t>http://</a:t>
            </a:r>
            <a:r>
              <a:rPr lang="en-US" sz="1400" dirty="0" err="1">
                <a:solidFill>
                  <a:prstClr val="black"/>
                </a:solidFill>
                <a:latin typeface="TimesNewRomanPSMT"/>
              </a:rPr>
              <a:t>saintpetersbasilica.org</a:t>
            </a:r>
            <a:r>
              <a:rPr lang="en-US" sz="1400" dirty="0" smtClean="0">
                <a:solidFill>
                  <a:prstClr val="black"/>
                </a:solidFill>
                <a:latin typeface="TimesNewRomanPSMT"/>
              </a:rPr>
              <a:t>/	Docs</a:t>
            </a:r>
            <a:r>
              <a:rPr lang="en-US" sz="1400" dirty="0">
                <a:solidFill>
                  <a:prstClr val="black"/>
                </a:solidFill>
                <a:latin typeface="TimesNewRomanPSMT"/>
              </a:rPr>
              <a:t>/AOM</a:t>
            </a:r>
            <a:r>
              <a:rPr lang="en-US" sz="1400" dirty="0" smtClean="0">
                <a:solidFill>
                  <a:prstClr val="black"/>
                </a:solidFill>
                <a:latin typeface="TimesNewRomanPSMT"/>
              </a:rPr>
              <a:t>/	ArchitectureofMichelangelo</a:t>
            </a:r>
            <a:r>
              <a:rPr lang="en-US" sz="1400" dirty="0">
                <a:solidFill>
                  <a:prstClr val="black"/>
                </a:solidFill>
                <a:latin typeface="TimesNewRomanPSMT"/>
              </a:rPr>
              <a:t>-1.htm</a:t>
            </a:r>
          </a:p>
          <a:p>
            <a:r>
              <a:rPr lang="en-US" sz="1400" dirty="0" err="1">
                <a:solidFill>
                  <a:prstClr val="black"/>
                </a:solidFill>
                <a:latin typeface="TimesNewRomanPSMT"/>
              </a:rPr>
              <a:t>Anonomous</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~460 Million IP addresses on </a:t>
            </a:r>
            <a:r>
              <a:rPr lang="en-US" sz="1400" dirty="0" err="1">
                <a:solidFill>
                  <a:prstClr val="black"/>
                </a:solidFill>
                <a:latin typeface="TimesNewRomanPSMT"/>
              </a:rPr>
              <a:t>worldmap</a:t>
            </a:r>
            <a:r>
              <a:rPr lang="en-US" sz="1400" dirty="0">
                <a:solidFill>
                  <a:prstClr val="black"/>
                </a:solidFill>
                <a:latin typeface="TimesNewRomanPSMT"/>
              </a:rPr>
              <a:t> [Screen </a:t>
            </a:r>
            <a:r>
              <a:rPr lang="en-US" sz="1400" dirty="0" smtClean="0">
                <a:solidFill>
                  <a:prstClr val="black"/>
                </a:solidFill>
                <a:latin typeface="TimesNewRomanPSMT"/>
              </a:rPr>
              <a:t>Capture</a:t>
            </a:r>
            <a:r>
              <a:rPr lang="en-US" sz="1400" dirty="0">
                <a:solidFill>
                  <a:prstClr val="black"/>
                </a:solidFill>
                <a:latin typeface="TimesNewRomanPSMT"/>
              </a:rPr>
              <a:t>]. Retrieved from </a:t>
            </a:r>
            <a:r>
              <a:rPr lang="en-US" sz="1400" dirty="0" smtClean="0">
                <a:solidFill>
                  <a:prstClr val="black"/>
                </a:solidFill>
                <a:latin typeface="TimesNewRomanPSMT"/>
              </a:rPr>
              <a:t>	http</a:t>
            </a:r>
            <a:r>
              <a:rPr lang="en-US" sz="1400" dirty="0">
                <a:solidFill>
                  <a:prstClr val="black"/>
                </a:solidFill>
                <a:latin typeface="TimesNewRomanPSMT"/>
              </a:rPr>
              <a:t>:/</a:t>
            </a:r>
            <a:r>
              <a:rPr lang="en-US" sz="1400" dirty="0" smtClean="0">
                <a:solidFill>
                  <a:prstClr val="black"/>
                </a:solidFill>
                <a:latin typeface="TimesNewRomanPSMT"/>
              </a:rPr>
              <a:t>/internetcensus2012</a:t>
            </a:r>
            <a:r>
              <a:rPr lang="en-US" sz="1400" dirty="0">
                <a:solidFill>
                  <a:prstClr val="black"/>
                </a:solidFill>
                <a:latin typeface="TimesNewRomanPSMT"/>
              </a:rPr>
              <a:t>.bitbucket.org/images</a:t>
            </a:r>
            <a:r>
              <a:rPr lang="en-US" sz="1400" dirty="0" smtClean="0">
                <a:solidFill>
                  <a:prstClr val="black"/>
                </a:solidFill>
                <a:latin typeface="TimesNewRomanPSMT"/>
              </a:rPr>
              <a:t>/worldmap_lowres_16to9_1600x900</a:t>
            </a:r>
            <a:r>
              <a:rPr lang="en-US" sz="1400" dirty="0">
                <a:solidFill>
                  <a:prstClr val="black"/>
                </a:solidFill>
                <a:latin typeface="TimesNewRomanPSMT"/>
              </a:rPr>
              <a:t>.png</a:t>
            </a:r>
          </a:p>
          <a:p>
            <a:r>
              <a:rPr lang="en-US" sz="1400" i="1" dirty="0">
                <a:solidFill>
                  <a:prstClr val="black"/>
                </a:solidFill>
                <a:latin typeface="TimesNewRomanPSMT"/>
              </a:rPr>
              <a:t>Architecture in Renaissance Italy | Thematic Essay | </a:t>
            </a:r>
            <a:r>
              <a:rPr lang="en-US" sz="1400" i="1" dirty="0" err="1">
                <a:solidFill>
                  <a:prstClr val="black"/>
                </a:solidFill>
                <a:latin typeface="TimesNewRomanPSMT"/>
              </a:rPr>
              <a:t>Heilbrunn</a:t>
            </a:r>
            <a:r>
              <a:rPr lang="en-US" sz="1400" i="1" dirty="0">
                <a:solidFill>
                  <a:prstClr val="black"/>
                </a:solidFill>
                <a:latin typeface="TimesNewRomanPSMT"/>
              </a:rPr>
              <a:t> Timeline </a:t>
            </a:r>
            <a:r>
              <a:rPr lang="en-US" sz="1400" i="1" dirty="0" smtClean="0">
                <a:solidFill>
                  <a:prstClr val="black"/>
                </a:solidFill>
                <a:latin typeface="TimesNewRomanPSMT"/>
              </a:rPr>
              <a:t>of </a:t>
            </a:r>
            <a:r>
              <a:rPr lang="en-US" sz="1400" i="1" dirty="0">
                <a:solidFill>
                  <a:prstClr val="black"/>
                </a:solidFill>
                <a:latin typeface="TimesNewRomanPSMT"/>
              </a:rPr>
              <a:t>Art History | </a:t>
            </a:r>
            <a:r>
              <a:rPr lang="en-US" sz="1400" i="1" dirty="0" smtClean="0">
                <a:solidFill>
                  <a:prstClr val="black"/>
                </a:solidFill>
                <a:latin typeface="TimesNewRomanPSMT"/>
              </a:rPr>
              <a:t>The 	Metropolitan </a:t>
            </a:r>
            <a:r>
              <a:rPr lang="en-US" sz="1400" i="1" dirty="0">
                <a:solidFill>
                  <a:prstClr val="black"/>
                </a:solidFill>
                <a:latin typeface="TimesNewRomanPSMT"/>
              </a:rPr>
              <a:t>Museum of Art</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www.metmuseum.org</a:t>
            </a:r>
            <a:r>
              <a:rPr lang="en-US" sz="1400" dirty="0">
                <a:solidFill>
                  <a:prstClr val="black"/>
                </a:solidFill>
                <a:latin typeface="TimesNewRomanPSMT"/>
              </a:rPr>
              <a:t>/</a:t>
            </a:r>
            <a:r>
              <a:rPr lang="en-US" sz="1400" dirty="0" err="1">
                <a:solidFill>
                  <a:prstClr val="black"/>
                </a:solidFill>
                <a:latin typeface="TimesNewRomanPSMT"/>
              </a:rPr>
              <a:t>toah</a:t>
            </a:r>
            <a:r>
              <a:rPr lang="en-US" sz="1400" dirty="0">
                <a:solidFill>
                  <a:prstClr val="black"/>
                </a:solidFill>
                <a:latin typeface="TimesNewRomanPSMT"/>
              </a:rPr>
              <a:t>/</a:t>
            </a:r>
            <a:r>
              <a:rPr lang="en-US" sz="1400" dirty="0" err="1">
                <a:solidFill>
                  <a:prstClr val="black"/>
                </a:solidFill>
                <a:latin typeface="TimesNewRomanPSMT"/>
              </a:rPr>
              <a:t>hd</a:t>
            </a:r>
            <a:r>
              <a:rPr lang="en-US" sz="1400" dirty="0" smtClean="0">
                <a:solidFill>
                  <a:prstClr val="black"/>
                </a:solidFill>
                <a:latin typeface="TimesNewRomanPSMT"/>
              </a:rPr>
              <a:t>/	</a:t>
            </a:r>
            <a:r>
              <a:rPr lang="en-US" sz="1400" dirty="0" err="1" smtClean="0">
                <a:solidFill>
                  <a:prstClr val="black"/>
                </a:solidFill>
                <a:latin typeface="TimesNewRomanPSMT"/>
              </a:rPr>
              <a:t>itar</a:t>
            </a:r>
            <a:r>
              <a:rPr lang="en-US" sz="1400" dirty="0">
                <a:solidFill>
                  <a:prstClr val="black"/>
                </a:solidFill>
                <a:latin typeface="TimesNewRomanPSMT"/>
              </a:rPr>
              <a:t>/</a:t>
            </a:r>
            <a:r>
              <a:rPr lang="en-US" sz="1400" dirty="0" err="1">
                <a:solidFill>
                  <a:prstClr val="black"/>
                </a:solidFill>
                <a:latin typeface="TimesNewRomanPSMT"/>
              </a:rPr>
              <a:t>hd_itar.htm</a:t>
            </a:r>
            <a:endParaRPr lang="en-US" sz="1400" dirty="0">
              <a:solidFill>
                <a:prstClr val="black"/>
              </a:solidFill>
              <a:latin typeface="TimesNewRomanPSMT"/>
            </a:endParaRPr>
          </a:p>
          <a:p>
            <a:r>
              <a:rPr lang="en-US" sz="1400" i="1" dirty="0" smtClean="0">
                <a:solidFill>
                  <a:prstClr val="black"/>
                </a:solidFill>
                <a:latin typeface="TimesNewRomanPSMT"/>
              </a:rPr>
              <a:t>Art </a:t>
            </a:r>
            <a:r>
              <a:rPr lang="en-US" sz="1400" i="1" dirty="0">
                <a:solidFill>
                  <a:prstClr val="black"/>
                </a:solidFill>
                <a:latin typeface="TimesNewRomanPSMT"/>
              </a:rPr>
              <a:t>Deco: 1910-1939 – NGV, Melbourne |</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a:t>
            </a:r>
            <a:r>
              <a:rPr lang="en-US" sz="1400" dirty="0" smtClean="0">
                <a:solidFill>
                  <a:prstClr val="black"/>
                </a:solidFill>
                <a:latin typeface="TimesNewRomanPSMT"/>
              </a:rPr>
              <a:t>from </a:t>
            </a:r>
            <a:r>
              <a:rPr lang="en-US" sz="1400" dirty="0">
                <a:solidFill>
                  <a:prstClr val="black"/>
                </a:solidFill>
                <a:latin typeface="TimesNewRomanPSMT"/>
              </a:rPr>
              <a:t>http://</a:t>
            </a:r>
            <a:r>
              <a:rPr lang="en-US" sz="1400" dirty="0" err="1">
                <a:solidFill>
                  <a:prstClr val="black"/>
                </a:solidFill>
                <a:latin typeface="TimesNewRomanPSMT"/>
              </a:rPr>
              <a:t>www.dgdesignnetwork.com.au</a:t>
            </a:r>
            <a:r>
              <a:rPr lang="en-US" sz="1400" dirty="0" smtClean="0">
                <a:solidFill>
                  <a:prstClr val="black"/>
                </a:solidFill>
                <a:latin typeface="TimesNewRomanPSMT"/>
              </a:rPr>
              <a:t>/	</a:t>
            </a:r>
            <a:r>
              <a:rPr lang="en-US" sz="1400" dirty="0" err="1" smtClean="0">
                <a:solidFill>
                  <a:prstClr val="black"/>
                </a:solidFill>
                <a:latin typeface="TimesNewRomanPSMT"/>
              </a:rPr>
              <a:t>dgdn</a:t>
            </a:r>
            <a:r>
              <a:rPr lang="en-US" sz="1400" dirty="0">
                <a:solidFill>
                  <a:prstClr val="black"/>
                </a:solidFill>
                <a:latin typeface="TimesNewRomanPSMT"/>
              </a:rPr>
              <a:t>/dg</a:t>
            </a:r>
            <a:r>
              <a:rPr lang="en-US" sz="1400" dirty="0" smtClean="0">
                <a:solidFill>
                  <a:prstClr val="black"/>
                </a:solidFill>
                <a:latin typeface="TimesNewRomanPSMT"/>
              </a:rPr>
              <a:t>-magazine</a:t>
            </a:r>
            <a:r>
              <a:rPr lang="en-US" sz="1400" dirty="0">
                <a:solidFill>
                  <a:prstClr val="black"/>
                </a:solidFill>
                <a:latin typeface="TimesNewRomanPSMT"/>
              </a:rPr>
              <a:t>-131/art-deco-1910-1939-ngv-melbourne</a:t>
            </a:r>
            <a:r>
              <a:rPr lang="en-US" sz="1400" dirty="0" smtClean="0">
                <a:solidFill>
                  <a:prstClr val="black"/>
                </a:solidFill>
                <a:latin typeface="TimesNewRomanPSMT"/>
              </a:rPr>
              <a:t>/</a:t>
            </a:r>
          </a:p>
          <a:p>
            <a:r>
              <a:rPr lang="en-US" sz="1400" i="1" dirty="0">
                <a:solidFill>
                  <a:prstClr val="black"/>
                </a:solidFill>
                <a:latin typeface="TimesNewRomanPSMT"/>
              </a:rPr>
              <a:t>Australia's maritime history under sail | </a:t>
            </a:r>
            <a:r>
              <a:rPr lang="en-US" sz="1400" i="1" dirty="0" err="1">
                <a:solidFill>
                  <a:prstClr val="black"/>
                </a:solidFill>
                <a:latin typeface="TimesNewRomanPSMT"/>
              </a:rPr>
              <a:t>australia.gov.au</a:t>
            </a:r>
            <a:r>
              <a:rPr lang="en-US" sz="1400" dirty="0">
                <a:solidFill>
                  <a:prstClr val="black"/>
                </a:solidFill>
                <a:latin typeface="TimesNewRomanPSMT"/>
              </a:rPr>
              <a:t>. (2009, </a:t>
            </a:r>
            <a:r>
              <a:rPr lang="en-US" sz="1400" dirty="0" smtClean="0">
                <a:solidFill>
                  <a:prstClr val="black"/>
                </a:solidFill>
                <a:latin typeface="TimesNewRomanPSMT"/>
              </a:rPr>
              <a:t>December </a:t>
            </a:r>
            <a:r>
              <a:rPr lang="en-US" sz="1400" dirty="0">
                <a:solidFill>
                  <a:prstClr val="black"/>
                </a:solidFill>
                <a:latin typeface="TimesNewRomanPSMT"/>
              </a:rPr>
              <a:t>17).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australia.gov.au</a:t>
            </a:r>
            <a:r>
              <a:rPr lang="en-US" sz="1400" dirty="0">
                <a:solidFill>
                  <a:prstClr val="black"/>
                </a:solidFill>
                <a:latin typeface="TimesNewRomanPSMT"/>
              </a:rPr>
              <a:t>/about</a:t>
            </a:r>
            <a:r>
              <a:rPr lang="en-US" sz="1400" dirty="0" smtClean="0">
                <a:solidFill>
                  <a:prstClr val="black"/>
                </a:solidFill>
                <a:latin typeface="TimesNewRomanPSMT"/>
              </a:rPr>
              <a:t>-</a:t>
            </a:r>
            <a:r>
              <a:rPr lang="en-US" sz="1400" dirty="0" err="1" smtClean="0">
                <a:solidFill>
                  <a:prstClr val="black"/>
                </a:solidFill>
                <a:latin typeface="TimesNewRomanPSMT"/>
              </a:rPr>
              <a:t>australia</a:t>
            </a:r>
            <a:r>
              <a:rPr lang="en-US" sz="1400" dirty="0">
                <a:solidFill>
                  <a:prstClr val="black"/>
                </a:solidFill>
                <a:latin typeface="TimesNewRomanPSMT"/>
              </a:rPr>
              <a:t>/</a:t>
            </a:r>
            <a:r>
              <a:rPr lang="en-US" sz="1400" dirty="0" err="1">
                <a:solidFill>
                  <a:prstClr val="black"/>
                </a:solidFill>
                <a:latin typeface="TimesNewRomanPSMT"/>
              </a:rPr>
              <a:t>australian</a:t>
            </a:r>
            <a:r>
              <a:rPr lang="en-US" sz="1400" dirty="0">
                <a:solidFill>
                  <a:prstClr val="black"/>
                </a:solidFill>
                <a:latin typeface="TimesNewRomanPSMT"/>
              </a:rPr>
              <a:t>-story/</a:t>
            </a:r>
            <a:r>
              <a:rPr lang="en-US" sz="1400" dirty="0" err="1">
                <a:solidFill>
                  <a:prstClr val="black"/>
                </a:solidFill>
                <a:latin typeface="TimesNewRomanPSMT"/>
              </a:rPr>
              <a:t>australias</a:t>
            </a:r>
            <a:r>
              <a:rPr lang="en-US" sz="1400" dirty="0">
                <a:solidFill>
                  <a:prstClr val="black"/>
                </a:solidFill>
                <a:latin typeface="TimesNewRomanPSMT"/>
              </a:rPr>
              <a:t>-maritime-history-under</a:t>
            </a:r>
            <a:r>
              <a:rPr lang="en-US" sz="1400" dirty="0" smtClean="0">
                <a:solidFill>
                  <a:prstClr val="black"/>
                </a:solidFill>
                <a:latin typeface="TimesNewRomanPSMT"/>
              </a:rPr>
              <a:t>-sail</a:t>
            </a:r>
            <a:endParaRPr lang="en-US" sz="1400" dirty="0">
              <a:solidFill>
                <a:prstClr val="black"/>
              </a:solidFill>
              <a:latin typeface="TimesNewRomanPSMT"/>
            </a:endParaRPr>
          </a:p>
          <a:p>
            <a:r>
              <a:rPr lang="en-US" sz="1400" dirty="0">
                <a:solidFill>
                  <a:prstClr val="black"/>
                </a:solidFill>
                <a:latin typeface="TimesNewRomanPSMT"/>
              </a:rPr>
              <a:t>AWA, Sydney - 'Empire State, Fisk </a:t>
            </a:r>
            <a:r>
              <a:rPr lang="en-US" sz="1400" dirty="0" err="1">
                <a:solidFill>
                  <a:prstClr val="black"/>
                </a:solidFill>
                <a:latin typeface="TimesNewRomanPSMT"/>
              </a:rPr>
              <a:t>radiolette</a:t>
            </a:r>
            <a:r>
              <a:rPr lang="en-US" sz="1400" dirty="0">
                <a:solidFill>
                  <a:prstClr val="black"/>
                </a:solidFill>
                <a:latin typeface="TimesNewRomanPSMT"/>
              </a:rPr>
              <a:t> and cigarette box' 1936 </a:t>
            </a:r>
            <a:r>
              <a:rPr lang="en-US" sz="1400" dirty="0" smtClean="0">
                <a:solidFill>
                  <a:prstClr val="black"/>
                </a:solidFill>
                <a:latin typeface="TimesNewRomanPSMT"/>
              </a:rPr>
              <a:t>[</a:t>
            </a:r>
            <a:r>
              <a:rPr lang="en-US" sz="1400" dirty="0">
                <a:solidFill>
                  <a:prstClr val="black"/>
                </a:solidFill>
                <a:latin typeface="TimesNewRomanPSMT"/>
              </a:rPr>
              <a:t>Photograph]. (</a:t>
            </a:r>
            <a:r>
              <a:rPr lang="en-US" sz="1400" dirty="0" err="1">
                <a:solidFill>
                  <a:prstClr val="black"/>
                </a:solidFill>
                <a:latin typeface="TimesNewRomanPSMT"/>
              </a:rPr>
              <a:t>n.d.</a:t>
            </a:r>
            <a:r>
              <a:rPr lang="en-US" sz="1400" dirty="0">
                <a:solidFill>
                  <a:prstClr val="black"/>
                </a:solidFill>
                <a:latin typeface="TimesNewRomanPSMT"/>
              </a:rPr>
              <a:t>). </a:t>
            </a:r>
            <a:r>
              <a:rPr lang="en-US" sz="1400" dirty="0" smtClean="0">
                <a:solidFill>
                  <a:prstClr val="black"/>
                </a:solidFill>
                <a:latin typeface="TimesNewRomanPSMT"/>
              </a:rPr>
              <a:t>	Retrieved </a:t>
            </a:r>
            <a:r>
              <a:rPr lang="en-US" sz="1400" dirty="0">
                <a:solidFill>
                  <a:prstClr val="black"/>
                </a:solidFill>
                <a:latin typeface="TimesNewRomanPSMT"/>
              </a:rPr>
              <a:t>from http://</a:t>
            </a:r>
            <a:r>
              <a:rPr lang="en-US" sz="1400" dirty="0" err="1">
                <a:solidFill>
                  <a:prstClr val="black"/>
                </a:solidFill>
                <a:latin typeface="TimesNewRomanPSMT"/>
              </a:rPr>
              <a:t>www.dgdesignnetwork.com.au</a:t>
            </a:r>
            <a:r>
              <a:rPr lang="en-US" sz="1400" dirty="0">
                <a:solidFill>
                  <a:prstClr val="black"/>
                </a:solidFill>
                <a:latin typeface="TimesNewRomanPSMT"/>
              </a:rPr>
              <a:t>/</a:t>
            </a:r>
            <a:r>
              <a:rPr lang="en-US" sz="1400" dirty="0" err="1">
                <a:solidFill>
                  <a:prstClr val="black"/>
                </a:solidFill>
                <a:latin typeface="TimesNewRomanPSMT"/>
              </a:rPr>
              <a:t>dgdn</a:t>
            </a:r>
            <a:r>
              <a:rPr lang="en-US" sz="1400" dirty="0">
                <a:solidFill>
                  <a:prstClr val="black"/>
                </a:solidFill>
                <a:latin typeface="TimesNewRomanPSMT"/>
              </a:rPr>
              <a:t>/dg-magazine-131/art-	deco-1910-1939-ngv-melbourne</a:t>
            </a:r>
            <a:r>
              <a:rPr lang="en-US" sz="1400" dirty="0" smtClean="0">
                <a:solidFill>
                  <a:prstClr val="black"/>
                </a:solidFill>
                <a:latin typeface="TimesNewRomanPSMT"/>
              </a:rPr>
              <a:t>/</a:t>
            </a:r>
          </a:p>
          <a:p>
            <a:r>
              <a:rPr lang="en-US" sz="1400" dirty="0">
                <a:solidFill>
                  <a:prstClr val="black"/>
                </a:solidFill>
                <a:latin typeface="TimesNewRomanPSMT"/>
              </a:rPr>
              <a:t>Bakelite Corporation (</a:t>
            </a:r>
            <a:r>
              <a:rPr lang="en-US" sz="1400" dirty="0" err="1">
                <a:solidFill>
                  <a:prstClr val="black"/>
                </a:solidFill>
                <a:latin typeface="TimesNewRomanPSMT"/>
              </a:rPr>
              <a:t>n.d.</a:t>
            </a:r>
            <a:r>
              <a:rPr lang="en-US" sz="1400" dirty="0">
                <a:solidFill>
                  <a:prstClr val="black"/>
                </a:solidFill>
                <a:latin typeface="TimesNewRomanPSMT"/>
              </a:rPr>
              <a:t>). Bakelite - The material of a thousand uses </a:t>
            </a:r>
            <a:r>
              <a:rPr lang="en-US" sz="1400" dirty="0" smtClean="0">
                <a:solidFill>
                  <a:prstClr val="black"/>
                </a:solidFill>
                <a:latin typeface="TimesNewRomanPSMT"/>
              </a:rPr>
              <a:t>[</a:t>
            </a:r>
            <a:r>
              <a:rPr lang="en-US" sz="1400" dirty="0">
                <a:solidFill>
                  <a:prstClr val="black"/>
                </a:solidFill>
                <a:latin typeface="TimesNewRomanPSMT"/>
              </a:rPr>
              <a:t>Press Clipping]. Retrieved from </a:t>
            </a:r>
            <a:r>
              <a:rPr lang="en-US" sz="1400" dirty="0" smtClean="0">
                <a:solidFill>
                  <a:prstClr val="black"/>
                </a:solidFill>
                <a:latin typeface="TimesNewRomanPSMT"/>
              </a:rPr>
              <a:t>	http</a:t>
            </a:r>
            <a:r>
              <a:rPr lang="en-US" sz="1400" dirty="0">
                <a:solidFill>
                  <a:prstClr val="black"/>
                </a:solidFill>
                <a:latin typeface="TimesNewRomanPSMT"/>
              </a:rPr>
              <a:t>://</a:t>
            </a:r>
            <a:r>
              <a:rPr lang="en-US" sz="1400" dirty="0" err="1">
                <a:solidFill>
                  <a:prstClr val="black"/>
                </a:solidFill>
                <a:latin typeface="TimesNewRomanPSMT"/>
              </a:rPr>
              <a:t>www.gpraweb.com</a:t>
            </a:r>
            <a:r>
              <a:rPr lang="en-US" sz="1400" dirty="0" smtClean="0">
                <a:solidFill>
                  <a:prstClr val="black"/>
                </a:solidFill>
                <a:latin typeface="TimesNewRomanPSMT"/>
              </a:rPr>
              <a:t>/</a:t>
            </a:r>
            <a:r>
              <a:rPr lang="en-US" sz="1400" dirty="0" err="1" smtClean="0">
                <a:solidFill>
                  <a:prstClr val="black"/>
                </a:solidFill>
                <a:latin typeface="TimesNewRomanPSMT"/>
              </a:rPr>
              <a:t>fileadmin</a:t>
            </a:r>
            <a:r>
              <a:rPr lang="en-US" sz="1400" dirty="0">
                <a:solidFill>
                  <a:prstClr val="black"/>
                </a:solidFill>
                <a:latin typeface="TimesNewRomanPSMT"/>
              </a:rPr>
              <a:t>/</a:t>
            </a:r>
            <a:r>
              <a:rPr lang="en-US" sz="1400" dirty="0" err="1">
                <a:solidFill>
                  <a:prstClr val="black"/>
                </a:solidFill>
                <a:latin typeface="TimesNewRomanPSMT"/>
              </a:rPr>
              <a:t>user_upload</a:t>
            </a:r>
            <a:r>
              <a:rPr lang="en-US" sz="1400" dirty="0">
                <a:solidFill>
                  <a:prstClr val="black"/>
                </a:solidFill>
                <a:latin typeface="TimesNewRomanPSMT"/>
              </a:rPr>
              <a:t>/press/</a:t>
            </a:r>
            <a:r>
              <a:rPr lang="en-US" sz="1400" dirty="0" err="1">
                <a:solidFill>
                  <a:prstClr val="black"/>
                </a:solidFill>
                <a:latin typeface="TimesNewRomanPSMT"/>
              </a:rPr>
              <a:t>press_bakelite.jpg</a:t>
            </a:r>
            <a:endParaRPr lang="en-US" sz="1400" dirty="0">
              <a:solidFill>
                <a:prstClr val="black"/>
              </a:solidFill>
              <a:latin typeface="TimesNewRomanPSMT"/>
            </a:endParaRPr>
          </a:p>
          <a:p>
            <a:r>
              <a:rPr lang="en-US" sz="1400" dirty="0" err="1">
                <a:solidFill>
                  <a:prstClr val="black"/>
                </a:solidFill>
                <a:latin typeface="TimesNewRomanPSMT"/>
              </a:rPr>
              <a:t>Balmer</a:t>
            </a:r>
            <a:r>
              <a:rPr lang="en-US" sz="1400" dirty="0">
                <a:solidFill>
                  <a:prstClr val="black"/>
                </a:solidFill>
                <a:latin typeface="TimesNewRomanPSMT"/>
              </a:rPr>
              <a:t>, R. T. (</a:t>
            </a:r>
            <a:r>
              <a:rPr lang="en-US" sz="1400" dirty="0" err="1">
                <a:solidFill>
                  <a:prstClr val="black"/>
                </a:solidFill>
                <a:latin typeface="TimesNewRomanPSMT"/>
              </a:rPr>
              <a:t>n.d.</a:t>
            </a:r>
            <a:r>
              <a:rPr lang="en-US" sz="1400" dirty="0">
                <a:solidFill>
                  <a:prstClr val="black"/>
                </a:solidFill>
                <a:latin typeface="TimesNewRomanPSMT"/>
              </a:rPr>
              <a:t>). </a:t>
            </a:r>
            <a:r>
              <a:rPr lang="en-US" sz="1400" i="1" dirty="0">
                <a:solidFill>
                  <a:prstClr val="black"/>
                </a:solidFill>
                <a:latin typeface="TimesNewRomanPSMT"/>
              </a:rPr>
              <a:t>The operation of sand clocks and their medieval </a:t>
            </a:r>
            <a:r>
              <a:rPr lang="en-US" sz="1400" i="1" dirty="0" smtClean="0">
                <a:solidFill>
                  <a:prstClr val="black"/>
                </a:solidFill>
                <a:latin typeface="TimesNewRomanPSMT"/>
              </a:rPr>
              <a:t>Development</a:t>
            </a:r>
            <a:r>
              <a:rPr lang="en-US" sz="1400" dirty="0">
                <a:solidFill>
                  <a:prstClr val="black"/>
                </a:solidFill>
                <a:latin typeface="TimesNewRomanPSMT"/>
              </a:rPr>
              <a:t>. Retrieved </a:t>
            </a:r>
            <a:r>
              <a:rPr lang="en-US" sz="1400" dirty="0" smtClean="0">
                <a:solidFill>
                  <a:prstClr val="black"/>
                </a:solidFill>
                <a:latin typeface="TimesNewRomanPSMT"/>
              </a:rPr>
              <a:t>	from </a:t>
            </a:r>
            <a:r>
              <a:rPr lang="en-US" sz="1400" dirty="0">
                <a:solidFill>
                  <a:prstClr val="black"/>
                </a:solidFill>
                <a:latin typeface="TimesNewRomanPSMT"/>
              </a:rPr>
              <a:t>http://</a:t>
            </a:r>
            <a:r>
              <a:rPr lang="en-US" sz="1400" dirty="0" err="1">
                <a:solidFill>
                  <a:prstClr val="black"/>
                </a:solidFill>
                <a:latin typeface="TimesNewRomanPSMT"/>
              </a:rPr>
              <a:t>tinyurl.com</a:t>
            </a:r>
            <a:r>
              <a:rPr lang="en-US" sz="1400" dirty="0">
                <a:solidFill>
                  <a:prstClr val="black"/>
                </a:solidFill>
                <a:latin typeface="TimesNewRomanPSMT"/>
              </a:rPr>
              <a:t>/n3z9phl</a:t>
            </a:r>
          </a:p>
          <a:p>
            <a:r>
              <a:rPr lang="en-US" sz="1400" dirty="0" err="1">
                <a:solidFill>
                  <a:prstClr val="black"/>
                </a:solidFill>
                <a:latin typeface="TimesNewRomanPSMT"/>
              </a:rPr>
              <a:t>Beighton</a:t>
            </a:r>
            <a:r>
              <a:rPr lang="en-US" sz="1400" dirty="0">
                <a:solidFill>
                  <a:prstClr val="black"/>
                </a:solidFill>
                <a:latin typeface="TimesNewRomanPSMT"/>
              </a:rPr>
              <a:t>, H. (1717). Diagram of First </a:t>
            </a:r>
            <a:r>
              <a:rPr lang="en-US" sz="1400" dirty="0" err="1">
                <a:solidFill>
                  <a:prstClr val="black"/>
                </a:solidFill>
                <a:latin typeface="TimesNewRomanPSMT"/>
              </a:rPr>
              <a:t>Newcomen</a:t>
            </a:r>
            <a:r>
              <a:rPr lang="en-US" sz="1400" dirty="0">
                <a:solidFill>
                  <a:prstClr val="black"/>
                </a:solidFill>
                <a:latin typeface="TimesNewRomanPSMT"/>
              </a:rPr>
              <a:t> Engine by Henry </a:t>
            </a:r>
            <a:r>
              <a:rPr lang="en-US" sz="1400" dirty="0" err="1" smtClean="0">
                <a:solidFill>
                  <a:prstClr val="black"/>
                </a:solidFill>
                <a:latin typeface="TimesNewRomanPSMT"/>
              </a:rPr>
              <a:t>Beighton</a:t>
            </a:r>
            <a:r>
              <a:rPr lang="en-US" sz="1400" dirty="0" smtClean="0">
                <a:solidFill>
                  <a:prstClr val="black"/>
                </a:solidFill>
                <a:latin typeface="TimesNewRomanPSMT"/>
              </a:rPr>
              <a:t> </a:t>
            </a:r>
            <a:r>
              <a:rPr lang="en-US" sz="1400" dirty="0">
                <a:solidFill>
                  <a:prstClr val="black"/>
                </a:solidFill>
                <a:latin typeface="TimesNewRomanPSMT"/>
              </a:rPr>
              <a:t>1717 [Line Art]. Retrieved </a:t>
            </a:r>
            <a:r>
              <a:rPr lang="en-US" sz="1400" dirty="0" smtClean="0">
                <a:solidFill>
                  <a:prstClr val="black"/>
                </a:solidFill>
                <a:latin typeface="TimesNewRomanPSMT"/>
              </a:rPr>
              <a:t>	from </a:t>
            </a:r>
            <a:r>
              <a:rPr lang="en-US" sz="1400" dirty="0">
                <a:solidFill>
                  <a:prstClr val="black"/>
                </a:solidFill>
                <a:latin typeface="TimesNewRomanPSMT"/>
              </a:rPr>
              <a:t>http:/</a:t>
            </a:r>
            <a:r>
              <a:rPr lang="en-US" sz="1400" dirty="0" smtClean="0">
                <a:solidFill>
                  <a:prstClr val="black"/>
                </a:solidFill>
                <a:latin typeface="TimesNewRomanPSMT"/>
              </a:rPr>
              <a:t>/</a:t>
            </a:r>
            <a:r>
              <a:rPr lang="en-US" sz="1400" dirty="0" err="1" smtClean="0">
                <a:solidFill>
                  <a:prstClr val="black"/>
                </a:solidFill>
                <a:latin typeface="TimesNewRomanPSMT"/>
              </a:rPr>
              <a:t>www.bshs.org.uk</a:t>
            </a:r>
            <a:r>
              <a:rPr lang="en-US" sz="1400" dirty="0">
                <a:solidFill>
                  <a:prstClr val="black"/>
                </a:solidFill>
                <a:latin typeface="TimesNewRomanPSMT"/>
              </a:rPr>
              <a:t>/travel-guide/tag/steam</a:t>
            </a:r>
          </a:p>
          <a:p>
            <a:endParaRPr lang="en-US" sz="1400" dirty="0">
              <a:solidFill>
                <a:prstClr val="black"/>
              </a:solidFill>
              <a:latin typeface="TimesNewRomanPSMT"/>
            </a:endParaRPr>
          </a:p>
          <a:p>
            <a:endParaRPr lang="en-US" sz="1400" dirty="0">
              <a:solidFill>
                <a:prstClr val="black"/>
              </a:solidFill>
              <a:latin typeface="TimesNewRomanPSMT"/>
            </a:endParaRPr>
          </a:p>
        </p:txBody>
      </p:sp>
    </p:spTree>
    <p:extLst>
      <p:ext uri="{BB962C8B-B14F-4D97-AF65-F5344CB8AC3E}">
        <p14:creationId xmlns:p14="http://schemas.microsoft.com/office/powerpoint/2010/main" val="3519871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00648" y="689769"/>
            <a:ext cx="7674282" cy="5047535"/>
          </a:xfrm>
          <a:prstGeom prst="rect">
            <a:avLst/>
          </a:prstGeom>
          <a:noFill/>
        </p:spPr>
        <p:txBody>
          <a:bodyPr wrap="square" rtlCol="0">
            <a:spAutoFit/>
          </a:bodyPr>
          <a:lstStyle/>
          <a:p>
            <a:r>
              <a:rPr lang="en-US" sz="1400" dirty="0">
                <a:solidFill>
                  <a:prstClr val="black"/>
                </a:solidFill>
                <a:latin typeface="TimesNewRomanPSMT"/>
              </a:rPr>
              <a:t>Berners-Lee, T. (1998, May 7). </a:t>
            </a:r>
            <a:r>
              <a:rPr lang="en-US" sz="1400" i="1" dirty="0">
                <a:solidFill>
                  <a:prstClr val="black"/>
                </a:solidFill>
                <a:latin typeface="TimesNewRomanPSMT"/>
              </a:rPr>
              <a:t>The World Wide Web: A very short </a:t>
            </a:r>
            <a:r>
              <a:rPr lang="en-US" sz="1400" i="1" dirty="0" smtClean="0">
                <a:solidFill>
                  <a:prstClr val="black"/>
                </a:solidFill>
                <a:latin typeface="TimesNewRomanPSMT"/>
              </a:rPr>
              <a:t>personal </a:t>
            </a:r>
            <a:r>
              <a:rPr lang="en-US" sz="1400" i="1" dirty="0">
                <a:solidFill>
                  <a:prstClr val="black"/>
                </a:solidFill>
                <a:latin typeface="TimesNewRomanPSMT"/>
              </a:rPr>
              <a:t>history</a:t>
            </a:r>
            <a:r>
              <a:rPr lang="en-US" sz="1400" dirty="0">
                <a:solidFill>
                  <a:prstClr val="black"/>
                </a:solidFill>
                <a:latin typeface="TimesNewRomanPSMT"/>
              </a:rPr>
              <a:t>. Retrieved from </a:t>
            </a:r>
            <a:r>
              <a:rPr lang="en-US" sz="1400" dirty="0" smtClean="0">
                <a:solidFill>
                  <a:prstClr val="black"/>
                </a:solidFill>
                <a:latin typeface="TimesNewRomanPSMT"/>
              </a:rPr>
              <a:t>	http</a:t>
            </a:r>
            <a:r>
              <a:rPr lang="en-US" sz="1400" dirty="0">
                <a:solidFill>
                  <a:prstClr val="black"/>
                </a:solidFill>
                <a:latin typeface="TimesNewRomanPSMT"/>
              </a:rPr>
              <a:t>://www.w3.org/People</a:t>
            </a:r>
            <a:r>
              <a:rPr lang="en-US" sz="1400" dirty="0" smtClean="0">
                <a:solidFill>
                  <a:prstClr val="black"/>
                </a:solidFill>
                <a:latin typeface="TimesNewRomanPSMT"/>
              </a:rPr>
              <a:t>/Berners</a:t>
            </a:r>
            <a:r>
              <a:rPr lang="en-US" sz="1400" dirty="0">
                <a:solidFill>
                  <a:prstClr val="black"/>
                </a:solidFill>
                <a:latin typeface="TimesNewRomanPSMT"/>
              </a:rPr>
              <a:t>-Lee/</a:t>
            </a:r>
            <a:r>
              <a:rPr lang="en-US" sz="1400" dirty="0" err="1" smtClean="0">
                <a:solidFill>
                  <a:prstClr val="black"/>
                </a:solidFill>
                <a:latin typeface="TimesNewRomanPSMT"/>
              </a:rPr>
              <a:t>ShortHistory.html</a:t>
            </a:r>
            <a:endParaRPr lang="en-US" sz="1400" dirty="0" smtClean="0">
              <a:solidFill>
                <a:prstClr val="black"/>
              </a:solidFill>
              <a:latin typeface="TimesNewRomanPSMT"/>
            </a:endParaRPr>
          </a:p>
          <a:p>
            <a:r>
              <a:rPr lang="en-US" sz="1400" dirty="0">
                <a:solidFill>
                  <a:prstClr val="black"/>
                </a:solidFill>
                <a:latin typeface="TimesNewRomanPSMT"/>
              </a:rPr>
              <a:t>Bhaskaran, L. (2005). </a:t>
            </a:r>
            <a:r>
              <a:rPr lang="en-US" sz="1400" i="1" dirty="0">
                <a:solidFill>
                  <a:prstClr val="black"/>
                </a:solidFill>
                <a:latin typeface="TimesNewRomanPSMT"/>
              </a:rPr>
              <a:t>Designs of the times: Using key movements and styles for contemporary design</a:t>
            </a:r>
            <a:r>
              <a:rPr lang="en-US" sz="1400" dirty="0">
                <a:solidFill>
                  <a:prstClr val="black"/>
                </a:solidFill>
                <a:latin typeface="TimesNewRomanPSMT"/>
              </a:rPr>
              <a:t>. </a:t>
            </a:r>
            <a:r>
              <a:rPr lang="en-US" sz="1400" dirty="0" smtClean="0">
                <a:solidFill>
                  <a:prstClr val="black"/>
                </a:solidFill>
                <a:latin typeface="TimesNewRomanPSMT"/>
              </a:rPr>
              <a:t>	</a:t>
            </a:r>
            <a:r>
              <a:rPr lang="en-US" sz="1400" dirty="0" err="1" smtClean="0">
                <a:solidFill>
                  <a:prstClr val="black"/>
                </a:solidFill>
                <a:latin typeface="TimesNewRomanPSMT"/>
              </a:rPr>
              <a:t>Mies</a:t>
            </a:r>
            <a:r>
              <a:rPr lang="en-US" sz="1400" dirty="0">
                <a:solidFill>
                  <a:prstClr val="black"/>
                </a:solidFill>
                <a:latin typeface="TimesNewRomanPSMT"/>
              </a:rPr>
              <a:t>: </a:t>
            </a:r>
            <a:r>
              <a:rPr lang="en-US" sz="1400" dirty="0" err="1">
                <a:solidFill>
                  <a:prstClr val="black"/>
                </a:solidFill>
                <a:latin typeface="TimesNewRomanPSMT"/>
              </a:rPr>
              <a:t>RotoVision</a:t>
            </a:r>
            <a:r>
              <a:rPr lang="en-US" sz="1400" dirty="0">
                <a:solidFill>
                  <a:prstClr val="black"/>
                </a:solidFill>
                <a:latin typeface="TimesNewRomanPSMT"/>
              </a:rPr>
              <a:t>.</a:t>
            </a:r>
          </a:p>
          <a:p>
            <a:r>
              <a:rPr lang="en-US" sz="1400" i="1" dirty="0">
                <a:solidFill>
                  <a:prstClr val="black"/>
                </a:solidFill>
                <a:latin typeface="TimesNewRomanPSMT"/>
              </a:rPr>
              <a:t>The big ideas that changed the world</a:t>
            </a:r>
            <a:r>
              <a:rPr lang="en-US" sz="1400" dirty="0">
                <a:solidFill>
                  <a:prstClr val="black"/>
                </a:solidFill>
                <a:latin typeface="TimesNewRomanPSMT"/>
              </a:rPr>
              <a:t>. (2010). London: Dorling Kindersley.</a:t>
            </a:r>
          </a:p>
          <a:p>
            <a:r>
              <a:rPr lang="en-US" sz="1400" dirty="0" err="1">
                <a:solidFill>
                  <a:prstClr val="black"/>
                </a:solidFill>
                <a:latin typeface="TimesNewRomanPSMT"/>
              </a:rPr>
              <a:t>Brumm</a:t>
            </a:r>
            <a:r>
              <a:rPr lang="en-US" sz="1400" dirty="0">
                <a:solidFill>
                  <a:prstClr val="black"/>
                </a:solidFill>
                <a:latin typeface="TimesNewRomanPSMT"/>
              </a:rPr>
              <a:t>, A. (2010). ‘The Falling Sky’: Symbolic and Cosmological Associations of the Mt William </a:t>
            </a:r>
            <a:r>
              <a:rPr lang="en-US" sz="1400" dirty="0" smtClean="0">
                <a:solidFill>
                  <a:prstClr val="black"/>
                </a:solidFill>
                <a:latin typeface="TimesNewRomanPSMT"/>
              </a:rPr>
              <a:t>	Greenstone </a:t>
            </a:r>
            <a:r>
              <a:rPr lang="en-US" sz="1400" dirty="0">
                <a:solidFill>
                  <a:prstClr val="black"/>
                </a:solidFill>
                <a:latin typeface="TimesNewRomanPSMT"/>
              </a:rPr>
              <a:t>Axe </a:t>
            </a:r>
            <a:r>
              <a:rPr lang="en-US" sz="1400" dirty="0" err="1">
                <a:solidFill>
                  <a:prstClr val="black"/>
                </a:solidFill>
                <a:latin typeface="TimesNewRomanPSMT"/>
              </a:rPr>
              <a:t>Quarry,Central</a:t>
            </a:r>
            <a:r>
              <a:rPr lang="en-US" sz="1400" dirty="0">
                <a:solidFill>
                  <a:prstClr val="black"/>
                </a:solidFill>
                <a:latin typeface="TimesNewRomanPSMT"/>
              </a:rPr>
              <a:t> Victoria, Australia. Retrieved </a:t>
            </a:r>
            <a:r>
              <a:rPr lang="en-US" sz="1400" dirty="0">
                <a:latin typeface="TimesNewRomanPSMT"/>
              </a:rPr>
              <a:t>from http://</a:t>
            </a:r>
            <a:r>
              <a:rPr lang="en-US" sz="1400" dirty="0" err="1">
                <a:latin typeface="TimesNewRomanPSMT"/>
              </a:rPr>
              <a:t>tinyurl.com</a:t>
            </a:r>
            <a:r>
              <a:rPr lang="en-US" sz="1400" dirty="0" smtClean="0">
                <a:latin typeface="TimesNewRomanPSMT"/>
              </a:rPr>
              <a:t>/	nh4xcws</a:t>
            </a:r>
          </a:p>
          <a:p>
            <a:r>
              <a:rPr lang="en-US" sz="1400" i="1" dirty="0" smtClean="0">
                <a:solidFill>
                  <a:prstClr val="black"/>
                </a:solidFill>
                <a:latin typeface="TimesNewRomanPSMT"/>
              </a:rPr>
              <a:t>clepsydra </a:t>
            </a:r>
            <a:r>
              <a:rPr lang="en-US" sz="1400" i="1" dirty="0">
                <a:solidFill>
                  <a:prstClr val="black"/>
                </a:solidFill>
                <a:latin typeface="TimesNewRomanPSMT"/>
              </a:rPr>
              <a:t>(timekeeping device) -- Encyclopedia Britannica</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www.britannica.com</a:t>
            </a:r>
            <a:r>
              <a:rPr lang="en-US" sz="1400" dirty="0">
                <a:solidFill>
                  <a:prstClr val="black"/>
                </a:solidFill>
                <a:latin typeface="TimesNewRomanPSMT"/>
              </a:rPr>
              <a:t>/</a:t>
            </a:r>
            <a:r>
              <a:rPr lang="en-US" sz="1400" dirty="0" err="1">
                <a:solidFill>
                  <a:prstClr val="black"/>
                </a:solidFill>
                <a:latin typeface="TimesNewRomanPSMT"/>
              </a:rPr>
              <a:t>EBchecked</a:t>
            </a:r>
            <a:r>
              <a:rPr lang="en-US" sz="1400" dirty="0">
                <a:solidFill>
                  <a:prstClr val="black"/>
                </a:solidFill>
                <a:latin typeface="TimesNewRomanPSMT"/>
              </a:rPr>
              <a:t>/topic/121262/clepsydra</a:t>
            </a:r>
          </a:p>
          <a:p>
            <a:r>
              <a:rPr lang="en-US" sz="1400" dirty="0">
                <a:solidFill>
                  <a:prstClr val="black"/>
                </a:solidFill>
                <a:latin typeface="TimesNewRomanPSMT"/>
              </a:rPr>
              <a:t>Cold Blast Charcoal Fueled Iron Furnace [Line Drawing].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explorepahistory.com</a:t>
            </a:r>
            <a:r>
              <a:rPr lang="en-US" sz="1400" dirty="0">
                <a:solidFill>
                  <a:prstClr val="black"/>
                </a:solidFill>
                <a:latin typeface="TimesNewRomanPSMT"/>
              </a:rPr>
              <a:t>/</a:t>
            </a:r>
            <a:r>
              <a:rPr lang="en-US" sz="1400" dirty="0" err="1">
                <a:solidFill>
                  <a:prstClr val="black"/>
                </a:solidFill>
                <a:latin typeface="TimesNewRomanPSMT"/>
              </a:rPr>
              <a:t>displayimage.php?imgId</a:t>
            </a:r>
            <a:r>
              <a:rPr lang="en-US" sz="1400" dirty="0">
                <a:solidFill>
                  <a:prstClr val="black"/>
                </a:solidFill>
                <a:latin typeface="TimesNewRomanPSMT"/>
              </a:rPr>
              <a:t>=1-2-DFC</a:t>
            </a:r>
          </a:p>
          <a:p>
            <a:r>
              <a:rPr lang="en-US" sz="1400" dirty="0">
                <a:solidFill>
                  <a:prstClr val="black"/>
                </a:solidFill>
                <a:latin typeface="TimesNewRomanPSMT"/>
              </a:rPr>
              <a:t>Da Vinci, L. (</a:t>
            </a:r>
            <a:r>
              <a:rPr lang="en-US" sz="1400" dirty="0" err="1">
                <a:solidFill>
                  <a:prstClr val="black"/>
                </a:solidFill>
                <a:latin typeface="TimesNewRomanPSMT"/>
              </a:rPr>
              <a:t>n.d.</a:t>
            </a:r>
            <a:r>
              <a:rPr lang="en-US" sz="1400" dirty="0">
                <a:solidFill>
                  <a:prstClr val="black"/>
                </a:solidFill>
                <a:latin typeface="TimesNewRomanPSMT"/>
              </a:rPr>
              <a:t>). Codex Madrid I - Plate 0007r [Sketch].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www.leonardodigitale.com</a:t>
            </a:r>
            <a:r>
              <a:rPr lang="en-US" sz="1400" dirty="0">
                <a:solidFill>
                  <a:prstClr val="black"/>
                </a:solidFill>
                <a:latin typeface="TimesNewRomanPSMT"/>
              </a:rPr>
              <a:t>/</a:t>
            </a:r>
            <a:r>
              <a:rPr lang="en-US" sz="1400" dirty="0" err="1">
                <a:solidFill>
                  <a:prstClr val="black"/>
                </a:solidFill>
                <a:latin typeface="TimesNewRomanPSMT"/>
              </a:rPr>
              <a:t>index.php?lang</a:t>
            </a:r>
            <a:r>
              <a:rPr lang="en-US" sz="1400" dirty="0">
                <a:solidFill>
                  <a:prstClr val="black"/>
                </a:solidFill>
                <a:latin typeface="TimesNewRomanPSMT"/>
              </a:rPr>
              <a:t>=ENG</a:t>
            </a:r>
          </a:p>
          <a:p>
            <a:r>
              <a:rPr lang="en-US" sz="1400" dirty="0">
                <a:solidFill>
                  <a:prstClr val="black"/>
                </a:solidFill>
                <a:latin typeface="TimesNewRomanPSMT"/>
              </a:rPr>
              <a:t>Department of the Navy (USA) (</a:t>
            </a:r>
            <a:r>
              <a:rPr lang="en-US" sz="1400" dirty="0" err="1">
                <a:solidFill>
                  <a:prstClr val="black"/>
                </a:solidFill>
                <a:latin typeface="TimesNewRomanPSMT"/>
              </a:rPr>
              <a:t>n.d.</a:t>
            </a:r>
            <a:r>
              <a:rPr lang="en-US" sz="1400" dirty="0">
                <a:solidFill>
                  <a:prstClr val="black"/>
                </a:solidFill>
                <a:latin typeface="TimesNewRomanPSMT"/>
              </a:rPr>
              <a:t>). Atomic cloud during Baker Day blast at Bikini, 07/25/1946 </a:t>
            </a:r>
            <a:r>
              <a:rPr lang="en-US" sz="1400" dirty="0" smtClean="0">
                <a:solidFill>
                  <a:prstClr val="black"/>
                </a:solidFill>
                <a:latin typeface="TimesNewRomanPSMT"/>
              </a:rPr>
              <a:t>	[</a:t>
            </a:r>
            <a:r>
              <a:rPr lang="en-US" sz="1400" dirty="0">
                <a:solidFill>
                  <a:prstClr val="black"/>
                </a:solidFill>
                <a:latin typeface="TimesNewRomanPSMT"/>
              </a:rPr>
              <a:t>Photograph]. Retrieved from http://</a:t>
            </a:r>
            <a:r>
              <a:rPr lang="en-US" sz="1400" dirty="0" err="1">
                <a:solidFill>
                  <a:prstClr val="black"/>
                </a:solidFill>
                <a:latin typeface="TimesNewRomanPSMT"/>
              </a:rPr>
              <a:t>research.archives.gov</a:t>
            </a:r>
            <a:r>
              <a:rPr lang="en-US" sz="1400" dirty="0">
                <a:solidFill>
                  <a:prstClr val="black"/>
                </a:solidFill>
                <a:latin typeface="TimesNewRomanPSMT"/>
              </a:rPr>
              <a:t>/description/520714</a:t>
            </a:r>
          </a:p>
          <a:p>
            <a:r>
              <a:rPr lang="en-US" sz="1400" dirty="0">
                <a:solidFill>
                  <a:prstClr val="black"/>
                </a:solidFill>
                <a:latin typeface="TimesNewRomanPSMT"/>
              </a:rPr>
              <a:t>Derry, T. K., &amp; Williams, T. I. (1993). </a:t>
            </a:r>
            <a:r>
              <a:rPr lang="en-US" sz="1400" i="1" dirty="0">
                <a:solidFill>
                  <a:prstClr val="black"/>
                </a:solidFill>
                <a:latin typeface="TimesNewRomanPSMT"/>
              </a:rPr>
              <a:t>A short history of technology</a:t>
            </a:r>
            <a:r>
              <a:rPr lang="en-US" sz="1400" dirty="0">
                <a:solidFill>
                  <a:prstClr val="black"/>
                </a:solidFill>
                <a:latin typeface="TimesNewRomanPSMT"/>
              </a:rPr>
              <a:t>. Canada: General Publishing Co. </a:t>
            </a:r>
            <a:r>
              <a:rPr lang="en-US" sz="1400" dirty="0" smtClean="0">
                <a:solidFill>
                  <a:prstClr val="black"/>
                </a:solidFill>
                <a:latin typeface="TimesNewRomanPSMT"/>
              </a:rPr>
              <a:t>	Ltd</a:t>
            </a:r>
            <a:r>
              <a:rPr lang="en-US" sz="1400" dirty="0">
                <a:solidFill>
                  <a:prstClr val="black"/>
                </a:solidFill>
                <a:latin typeface="TimesNewRomanPSMT"/>
              </a:rPr>
              <a:t>.</a:t>
            </a:r>
          </a:p>
          <a:p>
            <a:r>
              <a:rPr lang="en-US" sz="1400" dirty="0">
                <a:solidFill>
                  <a:prstClr val="black"/>
                </a:solidFill>
                <a:latin typeface="TimesNewRomanPSMT"/>
              </a:rPr>
              <a:t>Dickens, C. (1905). </a:t>
            </a:r>
            <a:r>
              <a:rPr lang="en-US" sz="1400" i="1" dirty="0">
                <a:solidFill>
                  <a:prstClr val="black"/>
                </a:solidFill>
                <a:latin typeface="TimesNewRomanPSMT"/>
              </a:rPr>
              <a:t>Hard Times and Reprinted Pieces</a:t>
            </a:r>
            <a:r>
              <a:rPr lang="en-US" sz="1400" dirty="0">
                <a:solidFill>
                  <a:prstClr val="black"/>
                </a:solidFill>
                <a:latin typeface="TimesNewRomanPSMT"/>
              </a:rPr>
              <a:t>. London: Chapman &amp; Hall.</a:t>
            </a:r>
          </a:p>
          <a:p>
            <a:r>
              <a:rPr lang="en-US" sz="1400" dirty="0" err="1">
                <a:solidFill>
                  <a:prstClr val="black"/>
                </a:solidFill>
                <a:latin typeface="TimesNewRomanPSMT"/>
              </a:rPr>
              <a:t>Dittmar</a:t>
            </a:r>
            <a:r>
              <a:rPr lang="en-US" sz="1400" dirty="0">
                <a:solidFill>
                  <a:prstClr val="black"/>
                </a:solidFill>
                <a:latin typeface="TimesNewRomanPSMT"/>
              </a:rPr>
              <a:t>, J. (</a:t>
            </a:r>
            <a:r>
              <a:rPr lang="en-US" sz="1400" dirty="0" err="1">
                <a:solidFill>
                  <a:prstClr val="black"/>
                </a:solidFill>
                <a:latin typeface="TimesNewRomanPSMT"/>
              </a:rPr>
              <a:t>n.d.</a:t>
            </a:r>
            <a:r>
              <a:rPr lang="en-US" sz="1400" dirty="0">
                <a:solidFill>
                  <a:prstClr val="black"/>
                </a:solidFill>
                <a:latin typeface="TimesNewRomanPSMT"/>
              </a:rPr>
              <a:t>). </a:t>
            </a:r>
            <a:r>
              <a:rPr lang="en-US" sz="1400" i="1" dirty="0">
                <a:solidFill>
                  <a:prstClr val="black"/>
                </a:solidFill>
                <a:latin typeface="TimesNewRomanPSMT"/>
              </a:rPr>
              <a:t>Research</a:t>
            </a:r>
            <a:r>
              <a:rPr lang="en-US" sz="1400" dirty="0">
                <a:solidFill>
                  <a:prstClr val="black"/>
                </a:solidFill>
                <a:latin typeface="TimesNewRomanPSMT"/>
              </a:rPr>
              <a:t>. Retrieved from http://</a:t>
            </a:r>
            <a:r>
              <a:rPr lang="en-US" sz="1400" dirty="0" err="1">
                <a:solidFill>
                  <a:prstClr val="black"/>
                </a:solidFill>
                <a:latin typeface="TimesNewRomanPSMT"/>
              </a:rPr>
              <a:t>www.jeremiahdittmar.com</a:t>
            </a:r>
            <a:r>
              <a:rPr lang="en-US" sz="1400" dirty="0">
                <a:solidFill>
                  <a:prstClr val="black"/>
                </a:solidFill>
                <a:latin typeface="TimesNewRomanPSMT"/>
              </a:rPr>
              <a:t>/research</a:t>
            </a:r>
          </a:p>
          <a:p>
            <a:r>
              <a:rPr lang="en-US" sz="1400" i="1" dirty="0" smtClean="0">
                <a:solidFill>
                  <a:prstClr val="black"/>
                </a:solidFill>
                <a:latin typeface="TimesNewRomanPSMT"/>
              </a:rPr>
              <a:t>	Early </a:t>
            </a:r>
            <a:r>
              <a:rPr lang="en-US" sz="1400" i="1" dirty="0">
                <a:solidFill>
                  <a:prstClr val="black"/>
                </a:solidFill>
                <a:latin typeface="TimesNewRomanPSMT"/>
              </a:rPr>
              <a:t>Reflectors (Cosmology: Tools)</a:t>
            </a:r>
            <a:r>
              <a:rPr lang="en-US" sz="1400" dirty="0">
                <a:solidFill>
                  <a:prstClr val="black"/>
                </a:solidFill>
                <a:latin typeface="TimesNewRomanPSMT"/>
              </a:rPr>
              <a:t>. (2013). Retrieved from http://</a:t>
            </a:r>
            <a:r>
              <a:rPr lang="en-US" sz="1400" dirty="0" err="1">
                <a:solidFill>
                  <a:prstClr val="black"/>
                </a:solidFill>
                <a:latin typeface="TimesNewRomanPSMT"/>
              </a:rPr>
              <a:t>www.aip.org</a:t>
            </a:r>
            <a:r>
              <a:rPr lang="en-US" sz="1400" dirty="0">
                <a:solidFill>
                  <a:prstClr val="black"/>
                </a:solidFill>
                <a:latin typeface="TimesNewRomanPSMT"/>
              </a:rPr>
              <a:t>/history</a:t>
            </a:r>
            <a:r>
              <a:rPr lang="en-US" sz="1400" dirty="0" smtClean="0">
                <a:solidFill>
                  <a:prstClr val="black"/>
                </a:solidFill>
                <a:latin typeface="TimesNewRomanPSMT"/>
              </a:rPr>
              <a:t>/	cosmology</a:t>
            </a:r>
            <a:r>
              <a:rPr lang="en-US" sz="1400" dirty="0">
                <a:solidFill>
                  <a:prstClr val="black"/>
                </a:solidFill>
                <a:latin typeface="TimesNewRomanPSMT"/>
              </a:rPr>
              <a:t>/tools/tools-early-</a:t>
            </a:r>
            <a:r>
              <a:rPr lang="en-US" sz="1400" dirty="0" err="1">
                <a:solidFill>
                  <a:prstClr val="black"/>
                </a:solidFill>
                <a:latin typeface="TimesNewRomanPSMT"/>
              </a:rPr>
              <a:t>reflectors.htm</a:t>
            </a:r>
            <a:endParaRPr lang="en-US" sz="1400" dirty="0">
              <a:solidFill>
                <a:prstClr val="black"/>
              </a:solidFill>
              <a:latin typeface="TimesNewRomanPSMT"/>
            </a:endParaRPr>
          </a:p>
          <a:p>
            <a:endParaRPr lang="en-US" sz="1400" dirty="0">
              <a:solidFill>
                <a:prstClr val="black"/>
              </a:solidFill>
              <a:latin typeface="TimesNewRomanPSMT"/>
            </a:endParaRPr>
          </a:p>
        </p:txBody>
      </p:sp>
    </p:spTree>
    <p:extLst>
      <p:ext uri="{BB962C8B-B14F-4D97-AF65-F5344CB8AC3E}">
        <p14:creationId xmlns:p14="http://schemas.microsoft.com/office/powerpoint/2010/main" val="19407580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00648" y="689769"/>
            <a:ext cx="7674282" cy="5478422"/>
          </a:xfrm>
          <a:prstGeom prst="rect">
            <a:avLst/>
          </a:prstGeom>
          <a:noFill/>
        </p:spPr>
        <p:txBody>
          <a:bodyPr wrap="square" rtlCol="0">
            <a:spAutoFit/>
          </a:bodyPr>
          <a:lstStyle/>
          <a:p>
            <a:r>
              <a:rPr lang="en-US" sz="1400" dirty="0" err="1">
                <a:solidFill>
                  <a:prstClr val="black"/>
                </a:solidFill>
                <a:latin typeface="TimesNewRomanPSMT"/>
              </a:rPr>
              <a:t>Eggert</a:t>
            </a:r>
            <a:r>
              <a:rPr lang="en-US" sz="1400" dirty="0">
                <a:solidFill>
                  <a:prstClr val="black"/>
                </a:solidFill>
                <a:latin typeface="TimesNewRomanPSMT"/>
              </a:rPr>
              <a:t>, G. (</a:t>
            </a:r>
            <a:r>
              <a:rPr lang="en-US" sz="1400" dirty="0" err="1">
                <a:solidFill>
                  <a:prstClr val="black"/>
                </a:solidFill>
                <a:latin typeface="TimesNewRomanPSMT"/>
              </a:rPr>
              <a:t>n.d.</a:t>
            </a:r>
            <a:r>
              <a:rPr lang="en-US" sz="1400" dirty="0">
                <a:solidFill>
                  <a:prstClr val="black"/>
                </a:solidFill>
                <a:latin typeface="TimesNewRomanPSMT"/>
              </a:rPr>
              <a:t>). </a:t>
            </a:r>
            <a:r>
              <a:rPr lang="en-US" sz="1400" i="1" dirty="0">
                <a:solidFill>
                  <a:prstClr val="black"/>
                </a:solidFill>
                <a:latin typeface="TimesNewRomanPSMT"/>
              </a:rPr>
              <a:t>Medieval Technology and American History - In-Depth Articles - The Rise and Fall of </a:t>
            </a:r>
            <a:r>
              <a:rPr lang="en-US" sz="1400" i="1" dirty="0" smtClean="0">
                <a:solidFill>
                  <a:prstClr val="black"/>
                </a:solidFill>
                <a:latin typeface="TimesNewRomanPSMT"/>
              </a:rPr>
              <a:t>	Medieval </a:t>
            </a:r>
            <a:r>
              <a:rPr lang="en-US" sz="1400" i="1" dirty="0">
                <a:solidFill>
                  <a:prstClr val="black"/>
                </a:solidFill>
                <a:latin typeface="TimesNewRomanPSMT"/>
              </a:rPr>
              <a:t>Iron Technology</a:t>
            </a:r>
            <a:r>
              <a:rPr lang="en-US" sz="1400" dirty="0">
                <a:solidFill>
                  <a:prstClr val="black"/>
                </a:solidFill>
                <a:latin typeface="TimesNewRomanPSMT"/>
              </a:rPr>
              <a:t>. Retrieved from http://</a:t>
            </a:r>
            <a:r>
              <a:rPr lang="en-US" sz="1400" dirty="0" err="1">
                <a:solidFill>
                  <a:prstClr val="black"/>
                </a:solidFill>
                <a:latin typeface="TimesNewRomanPSMT"/>
              </a:rPr>
              <a:t>www.engr.psu.edu</a:t>
            </a:r>
            <a:r>
              <a:rPr lang="en-US" sz="1400" dirty="0">
                <a:solidFill>
                  <a:prstClr val="black"/>
                </a:solidFill>
                <a:latin typeface="TimesNewRomanPSMT"/>
              </a:rPr>
              <a:t>/MTAH/articles</a:t>
            </a:r>
            <a:r>
              <a:rPr lang="en-US" sz="1400" dirty="0" smtClean="0">
                <a:solidFill>
                  <a:prstClr val="black"/>
                </a:solidFill>
                <a:latin typeface="TimesNewRomanPSMT"/>
              </a:rPr>
              <a:t>/	</a:t>
            </a:r>
            <a:r>
              <a:rPr lang="en-US" sz="1400" dirty="0" err="1" smtClean="0">
                <a:solidFill>
                  <a:prstClr val="black"/>
                </a:solidFill>
                <a:latin typeface="TimesNewRomanPSMT"/>
              </a:rPr>
              <a:t>rise_fall_medieval_technology.htm</a:t>
            </a:r>
            <a:endParaRPr lang="en-US" sz="1400" dirty="0">
              <a:solidFill>
                <a:prstClr val="black"/>
              </a:solidFill>
              <a:latin typeface="TimesNewRomanPSMT"/>
            </a:endParaRPr>
          </a:p>
          <a:p>
            <a:r>
              <a:rPr lang="en-US" sz="1400" dirty="0">
                <a:solidFill>
                  <a:prstClr val="black"/>
                </a:solidFill>
                <a:latin typeface="TimesNewRomanPSMT"/>
              </a:rPr>
              <a:t>Evans, K. (2012). </a:t>
            </a:r>
            <a:r>
              <a:rPr lang="en-US" sz="1400" i="1" dirty="0">
                <a:solidFill>
                  <a:prstClr val="black"/>
                </a:solidFill>
                <a:latin typeface="TimesNewRomanPSMT"/>
              </a:rPr>
              <a:t>Colonial virtue: The mobility of temperance in Renaissance England</a:t>
            </a:r>
            <a:r>
              <a:rPr lang="en-US" sz="1400" dirty="0">
                <a:solidFill>
                  <a:prstClr val="black"/>
                </a:solidFill>
                <a:latin typeface="TimesNewRomanPSMT"/>
              </a:rPr>
              <a:t>. Retrieved from </a:t>
            </a:r>
            <a:r>
              <a:rPr lang="en-US" sz="1400" dirty="0" smtClean="0">
                <a:solidFill>
                  <a:prstClr val="black"/>
                </a:solidFill>
                <a:latin typeface="TimesNewRomanPSMT"/>
              </a:rPr>
              <a:t>	http</a:t>
            </a:r>
            <a:r>
              <a:rPr lang="en-US" sz="1400" dirty="0">
                <a:solidFill>
                  <a:prstClr val="black"/>
                </a:solidFill>
                <a:latin typeface="TimesNewRomanPSMT"/>
              </a:rPr>
              <a:t>://</a:t>
            </a:r>
            <a:r>
              <a:rPr lang="en-US" sz="1400" dirty="0" err="1">
                <a:solidFill>
                  <a:prstClr val="black"/>
                </a:solidFill>
                <a:latin typeface="TimesNewRomanPSMT"/>
              </a:rPr>
              <a:t>tinyurl.com</a:t>
            </a:r>
            <a:r>
              <a:rPr lang="en-US" sz="1400" dirty="0">
                <a:solidFill>
                  <a:prstClr val="black"/>
                </a:solidFill>
                <a:latin typeface="TimesNewRomanPSMT"/>
              </a:rPr>
              <a:t>/n3gl24f</a:t>
            </a:r>
          </a:p>
          <a:p>
            <a:r>
              <a:rPr lang="en-US" sz="1400" i="1" dirty="0">
                <a:solidFill>
                  <a:prstClr val="black"/>
                </a:solidFill>
                <a:latin typeface="TimesNewRomanPSMT"/>
              </a:rPr>
              <a:t>Exhibits - </a:t>
            </a:r>
            <a:r>
              <a:rPr lang="en-US" sz="1400" i="1" dirty="0" err="1">
                <a:solidFill>
                  <a:prstClr val="black"/>
                </a:solidFill>
                <a:latin typeface="TimesNewRomanPSMT"/>
              </a:rPr>
              <a:t>Actien</a:t>
            </a:r>
            <a:r>
              <a:rPr lang="en-US" sz="1400" i="1" dirty="0">
                <a:solidFill>
                  <a:prstClr val="black"/>
                </a:solidFill>
                <a:latin typeface="TimesNewRomanPSMT"/>
              </a:rPr>
              <a:t> Handel - Museum of American Finance</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www.moaf.org</a:t>
            </a:r>
            <a:r>
              <a:rPr lang="en-US" sz="1400" dirty="0" smtClean="0">
                <a:solidFill>
                  <a:prstClr val="black"/>
                </a:solidFill>
                <a:latin typeface="TimesNewRomanPSMT"/>
              </a:rPr>
              <a:t>/	exhibits</a:t>
            </a:r>
            <a:r>
              <a:rPr lang="en-US" sz="1400" dirty="0">
                <a:solidFill>
                  <a:prstClr val="black"/>
                </a:solidFill>
                <a:latin typeface="TimesNewRomanPSMT"/>
              </a:rPr>
              <a:t>/</a:t>
            </a:r>
            <a:r>
              <a:rPr lang="en-US" sz="1400" dirty="0" err="1">
                <a:solidFill>
                  <a:prstClr val="black"/>
                </a:solidFill>
                <a:latin typeface="TimesNewRomanPSMT"/>
              </a:rPr>
              <a:t>actienhandel</a:t>
            </a:r>
            <a:r>
              <a:rPr lang="en-US" sz="1400" dirty="0">
                <a:solidFill>
                  <a:prstClr val="black"/>
                </a:solidFill>
                <a:latin typeface="TimesNewRomanPSMT"/>
              </a:rPr>
              <a:t>/index</a:t>
            </a:r>
          </a:p>
          <a:p>
            <a:r>
              <a:rPr lang="en-US" sz="1400" dirty="0">
                <a:solidFill>
                  <a:prstClr val="black"/>
                </a:solidFill>
                <a:latin typeface="TimesNewRomanPSMT"/>
              </a:rPr>
              <a:t>Fagan, B. M. (2004). </a:t>
            </a:r>
            <a:r>
              <a:rPr lang="en-US" sz="1400" i="1" dirty="0">
                <a:solidFill>
                  <a:prstClr val="black"/>
                </a:solidFill>
                <a:latin typeface="TimesNewRomanPSMT"/>
              </a:rPr>
              <a:t>The seventy great inventions of the ancient world</a:t>
            </a:r>
            <a:r>
              <a:rPr lang="en-US" sz="1400" dirty="0">
                <a:solidFill>
                  <a:prstClr val="black"/>
                </a:solidFill>
                <a:latin typeface="TimesNewRomanPSMT"/>
              </a:rPr>
              <a:t>. London: Thames &amp; Hudson.</a:t>
            </a:r>
          </a:p>
          <a:p>
            <a:r>
              <a:rPr lang="en-US" sz="1400" dirty="0" err="1">
                <a:solidFill>
                  <a:prstClr val="black"/>
                </a:solidFill>
                <a:latin typeface="TimesNewRomanPSMT"/>
              </a:rPr>
              <a:t>Florek</a:t>
            </a:r>
            <a:r>
              <a:rPr lang="en-US" sz="1400" dirty="0">
                <a:solidFill>
                  <a:prstClr val="black"/>
                </a:solidFill>
                <a:latin typeface="TimesNewRomanPSMT"/>
              </a:rPr>
              <a:t>, S. (2012, June 26). </a:t>
            </a:r>
            <a:r>
              <a:rPr lang="en-US" sz="1400" i="1" dirty="0">
                <a:solidFill>
                  <a:prstClr val="black"/>
                </a:solidFill>
                <a:latin typeface="TimesNewRomanPSMT"/>
              </a:rPr>
              <a:t>Tentative Chronology of Indigenous Canoes of Eastern Australia - Australian </a:t>
            </a:r>
            <a:r>
              <a:rPr lang="en-US" sz="1400" i="1" dirty="0" smtClean="0">
                <a:solidFill>
                  <a:prstClr val="black"/>
                </a:solidFill>
                <a:latin typeface="TimesNewRomanPSMT"/>
              </a:rPr>
              <a:t>	Museum</a:t>
            </a:r>
            <a:r>
              <a:rPr lang="en-US" sz="1400" dirty="0">
                <a:solidFill>
                  <a:prstClr val="black"/>
                </a:solidFill>
                <a:latin typeface="TimesNewRomanPSMT"/>
              </a:rPr>
              <a:t>. Retrieved from http://</a:t>
            </a:r>
            <a:r>
              <a:rPr lang="en-US" sz="1400" dirty="0" err="1">
                <a:solidFill>
                  <a:prstClr val="black"/>
                </a:solidFill>
                <a:latin typeface="TimesNewRomanPSMT"/>
              </a:rPr>
              <a:t>australianmuseum.net.au</a:t>
            </a:r>
            <a:r>
              <a:rPr lang="en-US" sz="1400" dirty="0">
                <a:solidFill>
                  <a:prstClr val="black"/>
                </a:solidFill>
                <a:latin typeface="TimesNewRomanPSMT"/>
              </a:rPr>
              <a:t>/</a:t>
            </a:r>
            <a:r>
              <a:rPr lang="en-US" sz="1400" dirty="0" err="1">
                <a:solidFill>
                  <a:prstClr val="black"/>
                </a:solidFill>
                <a:latin typeface="TimesNewRomanPSMT"/>
              </a:rPr>
              <a:t>BlogPost</a:t>
            </a:r>
            <a:r>
              <a:rPr lang="en-US" sz="1400" dirty="0">
                <a:solidFill>
                  <a:prstClr val="black"/>
                </a:solidFill>
                <a:latin typeface="TimesNewRomanPSMT"/>
              </a:rPr>
              <a:t>/Science/Tentative</a:t>
            </a:r>
            <a:r>
              <a:rPr lang="en-US" sz="1400" dirty="0" smtClean="0">
                <a:solidFill>
                  <a:prstClr val="black"/>
                </a:solidFill>
                <a:latin typeface="TimesNewRomanPSMT"/>
              </a:rPr>
              <a:t>-	Chronology</a:t>
            </a:r>
            <a:r>
              <a:rPr lang="en-US" sz="1400" dirty="0">
                <a:solidFill>
                  <a:prstClr val="black"/>
                </a:solidFill>
                <a:latin typeface="TimesNewRomanPSMT"/>
              </a:rPr>
              <a:t>-of-Indigenous-Canoes-of-Eastern-Australia</a:t>
            </a:r>
          </a:p>
          <a:p>
            <a:r>
              <a:rPr lang="en-US" sz="1400" dirty="0">
                <a:solidFill>
                  <a:prstClr val="black"/>
                </a:solidFill>
                <a:latin typeface="TimesNewRomanPSMT"/>
              </a:rPr>
              <a:t>Footed Bowl, </a:t>
            </a:r>
            <a:r>
              <a:rPr lang="en-US" sz="1400" dirty="0" err="1">
                <a:solidFill>
                  <a:prstClr val="black"/>
                </a:solidFill>
                <a:latin typeface="TimesNewRomanPSMT"/>
              </a:rPr>
              <a:t>Predynastic</a:t>
            </a:r>
            <a:r>
              <a:rPr lang="en-US" sz="1400" dirty="0">
                <a:solidFill>
                  <a:prstClr val="black"/>
                </a:solidFill>
                <a:latin typeface="TimesNewRomanPSMT"/>
              </a:rPr>
              <a:t> Period, probably late </a:t>
            </a:r>
            <a:r>
              <a:rPr lang="en-US" sz="1400" dirty="0" err="1">
                <a:solidFill>
                  <a:prstClr val="black"/>
                </a:solidFill>
                <a:latin typeface="TimesNewRomanPSMT"/>
              </a:rPr>
              <a:t>Naqada</a:t>
            </a:r>
            <a:r>
              <a:rPr lang="en-US" sz="1400" dirty="0">
                <a:solidFill>
                  <a:prstClr val="black"/>
                </a:solidFill>
                <a:latin typeface="TimesNewRomanPSMT"/>
              </a:rPr>
              <a:t> I–early </a:t>
            </a:r>
            <a:r>
              <a:rPr lang="en-US" sz="1400" dirty="0" err="1">
                <a:solidFill>
                  <a:prstClr val="black"/>
                </a:solidFill>
                <a:latin typeface="TimesNewRomanPSMT"/>
              </a:rPr>
              <a:t>Naqada</a:t>
            </a:r>
            <a:r>
              <a:rPr lang="en-US" sz="1400" dirty="0">
                <a:solidFill>
                  <a:prstClr val="black"/>
                </a:solidFill>
                <a:latin typeface="TimesNewRomanPSMT"/>
              </a:rPr>
              <a:t> II, ca. 3750–3550 B.C </a:t>
            </a:r>
            <a:r>
              <a:rPr lang="en-US" sz="1400" dirty="0" smtClean="0">
                <a:solidFill>
                  <a:prstClr val="black"/>
                </a:solidFill>
                <a:latin typeface="TimesNewRomanPSMT"/>
              </a:rPr>
              <a:t>[	Photograph</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www.metmuseum.org</a:t>
            </a:r>
            <a:r>
              <a:rPr lang="en-US" sz="1400" dirty="0">
                <a:solidFill>
                  <a:prstClr val="black"/>
                </a:solidFill>
                <a:latin typeface="TimesNewRomanPSMT"/>
              </a:rPr>
              <a:t>/</a:t>
            </a:r>
            <a:r>
              <a:rPr lang="en-US" sz="1400" dirty="0" err="1">
                <a:solidFill>
                  <a:prstClr val="black"/>
                </a:solidFill>
                <a:latin typeface="TimesNewRomanPSMT"/>
              </a:rPr>
              <a:t>toah</a:t>
            </a:r>
            <a:r>
              <a:rPr lang="en-US" sz="1400" dirty="0">
                <a:solidFill>
                  <a:prstClr val="black"/>
                </a:solidFill>
                <a:latin typeface="TimesNewRomanPSMT"/>
              </a:rPr>
              <a:t>/works-of-art</a:t>
            </a:r>
            <a:r>
              <a:rPr lang="en-US" sz="1400" dirty="0" smtClean="0">
                <a:solidFill>
                  <a:prstClr val="black"/>
                </a:solidFill>
                <a:latin typeface="TimesNewRomanPSMT"/>
              </a:rPr>
              <a:t>/	10.176.113</a:t>
            </a:r>
            <a:endParaRPr lang="en-US" sz="1400" dirty="0">
              <a:solidFill>
                <a:prstClr val="black"/>
              </a:solidFill>
              <a:latin typeface="TimesNewRomanPSMT"/>
            </a:endParaRPr>
          </a:p>
          <a:p>
            <a:r>
              <a:rPr lang="en-US" sz="1400" i="1" dirty="0">
                <a:solidFill>
                  <a:prstClr val="black"/>
                </a:solidFill>
                <a:latin typeface="TimesNewRomanPSMT"/>
              </a:rPr>
              <a:t>Genetic Engineering Benefits: Promise vs. Performance | Union of Concerned Scientists</a:t>
            </a:r>
            <a:r>
              <a:rPr lang="en-US" sz="1400" dirty="0">
                <a:solidFill>
                  <a:prstClr val="black"/>
                </a:solidFill>
                <a:latin typeface="TimesNewRomanPSMT"/>
              </a:rPr>
              <a:t>. (2013, June </a:t>
            </a:r>
            <a:r>
              <a:rPr lang="en-US" sz="1400" dirty="0" smtClean="0">
                <a:solidFill>
                  <a:prstClr val="black"/>
                </a:solidFill>
                <a:latin typeface="TimesNewRomanPSMT"/>
              </a:rPr>
              <a:t>	26</a:t>
            </a:r>
            <a:r>
              <a:rPr lang="en-US" sz="1400" dirty="0">
                <a:solidFill>
                  <a:prstClr val="black"/>
                </a:solidFill>
                <a:latin typeface="TimesNewRomanPSMT"/>
              </a:rPr>
              <a:t>). Retrieved from http://</a:t>
            </a:r>
            <a:r>
              <a:rPr lang="en-US" sz="1400" dirty="0" err="1">
                <a:solidFill>
                  <a:prstClr val="black"/>
                </a:solidFill>
                <a:latin typeface="TimesNewRomanPSMT"/>
              </a:rPr>
              <a:t>www.ucsusa.org</a:t>
            </a:r>
            <a:r>
              <a:rPr lang="en-US" sz="1400" dirty="0">
                <a:solidFill>
                  <a:prstClr val="black"/>
                </a:solidFill>
                <a:latin typeface="TimesNewRomanPSMT"/>
              </a:rPr>
              <a:t>/</a:t>
            </a:r>
            <a:r>
              <a:rPr lang="en-US" sz="1400" dirty="0" err="1">
                <a:solidFill>
                  <a:prstClr val="black"/>
                </a:solidFill>
                <a:latin typeface="TimesNewRomanPSMT"/>
              </a:rPr>
              <a:t>food_and_agriculture</a:t>
            </a:r>
            <a:r>
              <a:rPr lang="en-US" sz="1400" dirty="0">
                <a:solidFill>
                  <a:prstClr val="black"/>
                </a:solidFill>
                <a:latin typeface="TimesNewRomanPSMT"/>
              </a:rPr>
              <a:t>/our-failing-food-system</a:t>
            </a:r>
            <a:r>
              <a:rPr lang="en-US" sz="1400" dirty="0" smtClean="0">
                <a:solidFill>
                  <a:prstClr val="black"/>
                </a:solidFill>
                <a:latin typeface="TimesNewRomanPSMT"/>
              </a:rPr>
              <a:t>/	genetic</a:t>
            </a:r>
            <a:r>
              <a:rPr lang="en-US" sz="1400" dirty="0">
                <a:solidFill>
                  <a:prstClr val="black"/>
                </a:solidFill>
                <a:latin typeface="TimesNewRomanPSMT"/>
              </a:rPr>
              <a:t>-engineering/genetic-engineering-</a:t>
            </a:r>
            <a:r>
              <a:rPr lang="en-US" sz="1400" dirty="0" err="1">
                <a:solidFill>
                  <a:prstClr val="black"/>
                </a:solidFill>
                <a:latin typeface="TimesNewRomanPSMT"/>
              </a:rPr>
              <a:t>benefits.html</a:t>
            </a:r>
            <a:endParaRPr lang="en-US" sz="1400" dirty="0">
              <a:solidFill>
                <a:prstClr val="black"/>
              </a:solidFill>
              <a:latin typeface="TimesNewRomanPSMT"/>
            </a:endParaRPr>
          </a:p>
          <a:p>
            <a:r>
              <a:rPr lang="en-US" sz="1400" i="1" dirty="0">
                <a:solidFill>
                  <a:prstClr val="black"/>
                </a:solidFill>
                <a:latin typeface="TimesNewRomanPSMT"/>
              </a:rPr>
              <a:t>Genetic engineering enforces corporate control of agriculture | Greenpeace International</a:t>
            </a:r>
            <a:r>
              <a:rPr lang="en-US" sz="1400" dirty="0">
                <a:solidFill>
                  <a:prstClr val="black"/>
                </a:solidFill>
                <a:latin typeface="TimesNewRomanPSMT"/>
              </a:rPr>
              <a:t>. (2010, July </a:t>
            </a:r>
            <a:r>
              <a:rPr lang="en-US" sz="1400" dirty="0" smtClean="0">
                <a:solidFill>
                  <a:prstClr val="black"/>
                </a:solidFill>
                <a:latin typeface="TimesNewRomanPSMT"/>
              </a:rPr>
              <a:t>	19</a:t>
            </a:r>
            <a:r>
              <a:rPr lang="en-US" sz="1400" dirty="0">
                <a:solidFill>
                  <a:prstClr val="black"/>
                </a:solidFill>
                <a:latin typeface="TimesNewRomanPSMT"/>
              </a:rPr>
              <a:t>). Retrieved from http://</a:t>
            </a:r>
            <a:r>
              <a:rPr lang="en-US" sz="1400" dirty="0" err="1">
                <a:solidFill>
                  <a:prstClr val="black"/>
                </a:solidFill>
                <a:latin typeface="TimesNewRomanPSMT"/>
              </a:rPr>
              <a:t>www.greenpeace.org</a:t>
            </a:r>
            <a:r>
              <a:rPr lang="en-US" sz="1400" dirty="0">
                <a:solidFill>
                  <a:prstClr val="black"/>
                </a:solidFill>
                <a:latin typeface="TimesNewRomanPSMT"/>
              </a:rPr>
              <a:t>/international/en/publications/reports/GE</a:t>
            </a:r>
            <a:r>
              <a:rPr lang="en-US" sz="1400" dirty="0" smtClean="0">
                <a:solidFill>
                  <a:prstClr val="black"/>
                </a:solidFill>
                <a:latin typeface="TimesNewRomanPSMT"/>
              </a:rPr>
              <a:t>-	enforces</a:t>
            </a:r>
            <a:r>
              <a:rPr lang="en-US" sz="1400" dirty="0">
                <a:solidFill>
                  <a:prstClr val="black"/>
                </a:solidFill>
                <a:latin typeface="TimesNewRomanPSMT"/>
              </a:rPr>
              <a:t>-corporate-control-of-agriculture/</a:t>
            </a:r>
          </a:p>
          <a:p>
            <a:r>
              <a:rPr lang="en-US" sz="1400" dirty="0">
                <a:solidFill>
                  <a:prstClr val="black"/>
                </a:solidFill>
                <a:latin typeface="TimesNewRomanPSMT"/>
              </a:rPr>
              <a:t>Hine, L. (1905). A little spinner in the Mollahan Mills, Newberry, S.C [Photograph]. Retrieved from </a:t>
            </a:r>
            <a:r>
              <a:rPr lang="en-US" sz="1400" dirty="0" smtClean="0">
                <a:solidFill>
                  <a:prstClr val="black"/>
                </a:solidFill>
                <a:latin typeface="TimesNewRomanPSMT"/>
              </a:rPr>
              <a:t>	http</a:t>
            </a:r>
            <a:r>
              <a:rPr lang="en-US" sz="1400" dirty="0">
                <a:solidFill>
                  <a:prstClr val="black"/>
                </a:solidFill>
                <a:latin typeface="TimesNewRomanPSMT"/>
              </a:rPr>
              <a:t>://</a:t>
            </a:r>
            <a:r>
              <a:rPr lang="en-US" sz="1400" dirty="0" err="1">
                <a:solidFill>
                  <a:prstClr val="black"/>
                </a:solidFill>
                <a:latin typeface="TimesNewRomanPSMT"/>
              </a:rPr>
              <a:t>www.loc.gov</a:t>
            </a:r>
            <a:r>
              <a:rPr lang="en-US" sz="1400" dirty="0">
                <a:solidFill>
                  <a:prstClr val="black"/>
                </a:solidFill>
                <a:latin typeface="TimesNewRomanPSMT"/>
              </a:rPr>
              <a:t>/pictures/resource/nclc.01451/</a:t>
            </a:r>
          </a:p>
          <a:p>
            <a:r>
              <a:rPr lang="en-US" sz="1400" dirty="0">
                <a:solidFill>
                  <a:prstClr val="black"/>
                </a:solidFill>
                <a:latin typeface="TimesNewRomanPSMT"/>
              </a:rPr>
              <a:t>Hypothetical reconstruction of Johann Gutenberg's Printing Press, 1994 [Drawing]. (</a:t>
            </a:r>
            <a:r>
              <a:rPr lang="en-US" sz="1400" dirty="0" err="1">
                <a:solidFill>
                  <a:prstClr val="black"/>
                </a:solidFill>
                <a:latin typeface="TimesNewRomanPSMT"/>
              </a:rPr>
              <a:t>n.d.</a:t>
            </a:r>
            <a:r>
              <a:rPr lang="en-US" sz="1400" dirty="0">
                <a:solidFill>
                  <a:prstClr val="black"/>
                </a:solidFill>
                <a:latin typeface="TimesNewRomanPSMT"/>
              </a:rPr>
              <a:t>). Retrieved </a:t>
            </a:r>
            <a:r>
              <a:rPr lang="en-US" sz="1400" dirty="0" smtClean="0">
                <a:solidFill>
                  <a:prstClr val="black"/>
                </a:solidFill>
                <a:latin typeface="TimesNewRomanPSMT"/>
              </a:rPr>
              <a:t>	from </a:t>
            </a:r>
            <a:r>
              <a:rPr lang="en-US" sz="1400" dirty="0">
                <a:solidFill>
                  <a:prstClr val="black"/>
                </a:solidFill>
                <a:latin typeface="TimesNewRomanPSMT"/>
              </a:rPr>
              <a:t>http://</a:t>
            </a:r>
            <a:r>
              <a:rPr lang="en-US" sz="1400" dirty="0" err="1">
                <a:solidFill>
                  <a:prstClr val="black"/>
                </a:solidFill>
                <a:latin typeface="TimesNewRomanPSMT"/>
              </a:rPr>
              <a:t>www.libraries.rutgers.edu</a:t>
            </a:r>
            <a:r>
              <a:rPr lang="en-US" sz="1400" dirty="0">
                <a:solidFill>
                  <a:prstClr val="black"/>
                </a:solidFill>
                <a:latin typeface="TimesNewRomanPSMT"/>
              </a:rPr>
              <a:t>/</a:t>
            </a:r>
            <a:r>
              <a:rPr lang="en-US" sz="1400" dirty="0" err="1">
                <a:solidFill>
                  <a:prstClr val="black"/>
                </a:solidFill>
                <a:latin typeface="TimesNewRomanPSMT"/>
              </a:rPr>
              <a:t>rul</a:t>
            </a:r>
            <a:r>
              <a:rPr lang="en-US" sz="1400" dirty="0">
                <a:solidFill>
                  <a:prstClr val="black"/>
                </a:solidFill>
                <a:latin typeface="TimesNewRomanPSMT"/>
              </a:rPr>
              <a:t>/libs/</a:t>
            </a:r>
            <a:r>
              <a:rPr lang="en-US" sz="1400" dirty="0" err="1">
                <a:solidFill>
                  <a:prstClr val="black"/>
                </a:solidFill>
                <a:latin typeface="TimesNewRomanPSMT"/>
              </a:rPr>
              <a:t>scua</a:t>
            </a:r>
            <a:r>
              <a:rPr lang="en-US" sz="1400" dirty="0">
                <a:solidFill>
                  <a:prstClr val="black"/>
                </a:solidFill>
                <a:latin typeface="TimesNewRomanPSMT"/>
              </a:rPr>
              <a:t>/</a:t>
            </a:r>
            <a:r>
              <a:rPr lang="en-US" sz="1400" dirty="0" err="1">
                <a:solidFill>
                  <a:prstClr val="black"/>
                </a:solidFill>
                <a:latin typeface="TimesNewRomanPSMT"/>
              </a:rPr>
              <a:t>depol_images</a:t>
            </a:r>
            <a:r>
              <a:rPr lang="en-US" sz="1400" dirty="0">
                <a:solidFill>
                  <a:prstClr val="black"/>
                </a:solidFill>
                <a:latin typeface="TimesNewRomanPSMT"/>
              </a:rPr>
              <a:t>/jdp9.shtml</a:t>
            </a:r>
          </a:p>
          <a:p>
            <a:endParaRPr lang="en-US" sz="1400" dirty="0"/>
          </a:p>
        </p:txBody>
      </p:sp>
    </p:spTree>
    <p:extLst>
      <p:ext uri="{BB962C8B-B14F-4D97-AF65-F5344CB8AC3E}">
        <p14:creationId xmlns:p14="http://schemas.microsoft.com/office/powerpoint/2010/main" val="23873498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00648" y="689769"/>
            <a:ext cx="7674282" cy="5047535"/>
          </a:xfrm>
          <a:prstGeom prst="rect">
            <a:avLst/>
          </a:prstGeom>
          <a:noFill/>
        </p:spPr>
        <p:txBody>
          <a:bodyPr wrap="square" rtlCol="0">
            <a:spAutoFit/>
          </a:bodyPr>
          <a:lstStyle/>
          <a:p>
            <a:r>
              <a:rPr lang="en-US" sz="1400" i="1" dirty="0">
                <a:solidFill>
                  <a:prstClr val="black"/>
                </a:solidFill>
                <a:latin typeface="TimesNewRomanPSMT"/>
              </a:rPr>
              <a:t>The Industrial Revolution</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www.yale.edu</a:t>
            </a:r>
            <a:r>
              <a:rPr lang="en-US" sz="1400" dirty="0">
                <a:solidFill>
                  <a:prstClr val="black"/>
                </a:solidFill>
                <a:latin typeface="TimesNewRomanPSMT"/>
              </a:rPr>
              <a:t>/</a:t>
            </a:r>
            <a:r>
              <a:rPr lang="en-US" sz="1400" dirty="0" err="1">
                <a:solidFill>
                  <a:prstClr val="black"/>
                </a:solidFill>
                <a:latin typeface="TimesNewRomanPSMT"/>
              </a:rPr>
              <a:t>ynhti</a:t>
            </a:r>
            <a:r>
              <a:rPr lang="en-US" sz="1400" dirty="0">
                <a:solidFill>
                  <a:prstClr val="black"/>
                </a:solidFill>
                <a:latin typeface="TimesNewRomanPSMT"/>
              </a:rPr>
              <a:t>/curriculum/units</a:t>
            </a:r>
            <a:r>
              <a:rPr lang="en-US" sz="1400" dirty="0" smtClean="0">
                <a:solidFill>
                  <a:prstClr val="black"/>
                </a:solidFill>
                <a:latin typeface="TimesNewRomanPSMT"/>
              </a:rPr>
              <a:t>/	1981</a:t>
            </a:r>
            <a:r>
              <a:rPr lang="en-US" sz="1400" dirty="0">
                <a:solidFill>
                  <a:prstClr val="black"/>
                </a:solidFill>
                <a:latin typeface="TimesNewRomanPSMT"/>
              </a:rPr>
              <a:t>/2/81.02.06.x.html</a:t>
            </a:r>
          </a:p>
          <a:p>
            <a:r>
              <a:rPr lang="en-US" sz="1400" i="1" dirty="0">
                <a:solidFill>
                  <a:prstClr val="black"/>
                </a:solidFill>
                <a:latin typeface="TimesNewRomanPSMT"/>
              </a:rPr>
              <a:t>Inventor of the Week: Archive Gutenberg</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web.mit.edu</a:t>
            </a:r>
            <a:r>
              <a:rPr lang="en-US" sz="1400" dirty="0">
                <a:solidFill>
                  <a:prstClr val="black"/>
                </a:solidFill>
                <a:latin typeface="TimesNewRomanPSMT"/>
              </a:rPr>
              <a:t>/invent/</a:t>
            </a:r>
            <a:r>
              <a:rPr lang="en-US" sz="1400" dirty="0" err="1">
                <a:solidFill>
                  <a:prstClr val="black"/>
                </a:solidFill>
                <a:latin typeface="TimesNewRomanPSMT"/>
              </a:rPr>
              <a:t>iow</a:t>
            </a:r>
            <a:r>
              <a:rPr lang="en-US" sz="1400" dirty="0" smtClean="0">
                <a:solidFill>
                  <a:prstClr val="black"/>
                </a:solidFill>
                <a:latin typeface="TimesNewRomanPSMT"/>
              </a:rPr>
              <a:t>/	</a:t>
            </a:r>
            <a:r>
              <a:rPr lang="en-US" sz="1400" dirty="0" err="1" smtClean="0">
                <a:solidFill>
                  <a:prstClr val="black"/>
                </a:solidFill>
                <a:latin typeface="TimesNewRomanPSMT"/>
              </a:rPr>
              <a:t>gutenberg.html</a:t>
            </a:r>
            <a:endParaRPr lang="en-US" sz="1400" dirty="0">
              <a:solidFill>
                <a:prstClr val="black"/>
              </a:solidFill>
              <a:latin typeface="TimesNewRomanPSMT"/>
            </a:endParaRPr>
          </a:p>
          <a:p>
            <a:r>
              <a:rPr lang="en-US" sz="1400" dirty="0">
                <a:solidFill>
                  <a:prstClr val="black"/>
                </a:solidFill>
                <a:latin typeface="TimesNewRomanPSMT"/>
              </a:rPr>
              <a:t>Isaac Newton's Reflecting Telescope [Line Art Sketch].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museumvictoria.com.au</a:t>
            </a:r>
            <a:r>
              <a:rPr lang="en-US" sz="1400" dirty="0">
                <a:solidFill>
                  <a:prstClr val="black"/>
                </a:solidFill>
                <a:latin typeface="TimesNewRomanPSMT"/>
              </a:rPr>
              <a:t>/</a:t>
            </a:r>
            <a:r>
              <a:rPr lang="en-US" sz="1400" dirty="0" err="1">
                <a:solidFill>
                  <a:prstClr val="black"/>
                </a:solidFill>
                <a:latin typeface="TimesNewRomanPSMT"/>
              </a:rPr>
              <a:t>scidiscovery</a:t>
            </a:r>
            <a:r>
              <a:rPr lang="en-US" sz="1400" dirty="0">
                <a:solidFill>
                  <a:prstClr val="black"/>
                </a:solidFill>
                <a:latin typeface="TimesNewRomanPSMT"/>
              </a:rPr>
              <a:t>/</a:t>
            </a:r>
            <a:r>
              <a:rPr lang="en-US" sz="1400" dirty="0" err="1">
                <a:solidFill>
                  <a:prstClr val="black"/>
                </a:solidFill>
                <a:latin typeface="TimesNewRomanPSMT"/>
              </a:rPr>
              <a:t>image_pages</a:t>
            </a:r>
            <a:r>
              <a:rPr lang="en-US" sz="1400" dirty="0">
                <a:solidFill>
                  <a:prstClr val="black"/>
                </a:solidFill>
                <a:latin typeface="TimesNewRomanPSMT"/>
              </a:rPr>
              <a:t>/mn010113.asp</a:t>
            </a:r>
          </a:p>
          <a:p>
            <a:r>
              <a:rPr lang="en-US" sz="1400" dirty="0" err="1">
                <a:solidFill>
                  <a:prstClr val="black"/>
                </a:solidFill>
                <a:latin typeface="TimesNewRomanPSMT"/>
              </a:rPr>
              <a:t>Kalif</a:t>
            </a:r>
            <a:r>
              <a:rPr lang="en-US" sz="1400" dirty="0">
                <a:solidFill>
                  <a:prstClr val="black"/>
                </a:solidFill>
                <a:latin typeface="TimesNewRomanPSMT"/>
              </a:rPr>
              <a:t>, W. (2008, 16). </a:t>
            </a:r>
            <a:r>
              <a:rPr lang="en-US" sz="1400" i="1" dirty="0">
                <a:solidFill>
                  <a:prstClr val="black"/>
                </a:solidFill>
                <a:latin typeface="TimesNewRomanPSMT"/>
              </a:rPr>
              <a:t>How Newton’s Telescope Changed the World | </a:t>
            </a:r>
            <a:r>
              <a:rPr lang="en-US" sz="1400" i="1" dirty="0" err="1">
                <a:solidFill>
                  <a:prstClr val="black"/>
                </a:solidFill>
                <a:latin typeface="TimesNewRomanPSMT"/>
              </a:rPr>
              <a:t>SciSeek</a:t>
            </a:r>
            <a:r>
              <a:rPr lang="en-US" sz="1400" i="1" dirty="0">
                <a:solidFill>
                  <a:prstClr val="black"/>
                </a:solidFill>
                <a:latin typeface="TimesNewRomanPSMT"/>
              </a:rPr>
              <a:t> Science Blog</a:t>
            </a:r>
            <a:r>
              <a:rPr lang="en-US" sz="1400" dirty="0">
                <a:solidFill>
                  <a:prstClr val="black"/>
                </a:solidFill>
                <a:latin typeface="TimesNewRomanPSMT"/>
              </a:rPr>
              <a:t>. Retrieved </a:t>
            </a:r>
            <a:r>
              <a:rPr lang="en-US" sz="1400" dirty="0" smtClean="0">
                <a:solidFill>
                  <a:prstClr val="black"/>
                </a:solidFill>
                <a:latin typeface="TimesNewRomanPSMT"/>
              </a:rPr>
              <a:t>	from </a:t>
            </a:r>
            <a:r>
              <a:rPr lang="en-US" sz="1400" dirty="0">
                <a:solidFill>
                  <a:prstClr val="black"/>
                </a:solidFill>
                <a:latin typeface="TimesNewRomanPSMT"/>
              </a:rPr>
              <a:t>http://</a:t>
            </a:r>
            <a:r>
              <a:rPr lang="en-US" sz="1400" dirty="0" err="1">
                <a:solidFill>
                  <a:prstClr val="black"/>
                </a:solidFill>
                <a:latin typeface="TimesNewRomanPSMT"/>
              </a:rPr>
              <a:t>blog.sciseek.com</a:t>
            </a:r>
            <a:r>
              <a:rPr lang="en-US" sz="1400" dirty="0">
                <a:solidFill>
                  <a:prstClr val="black"/>
                </a:solidFill>
                <a:latin typeface="TimesNewRomanPSMT"/>
              </a:rPr>
              <a:t>/2008/09/16/how-</a:t>
            </a:r>
            <a:r>
              <a:rPr lang="en-US" sz="1400" dirty="0" err="1">
                <a:solidFill>
                  <a:prstClr val="black"/>
                </a:solidFill>
                <a:latin typeface="TimesNewRomanPSMT"/>
              </a:rPr>
              <a:t>newtons</a:t>
            </a:r>
            <a:r>
              <a:rPr lang="en-US" sz="1400" dirty="0">
                <a:solidFill>
                  <a:prstClr val="black"/>
                </a:solidFill>
                <a:latin typeface="TimesNewRomanPSMT"/>
              </a:rPr>
              <a:t>-telescope-changed-the-world/</a:t>
            </a:r>
          </a:p>
          <a:p>
            <a:r>
              <a:rPr lang="en-US" sz="1400" dirty="0">
                <a:solidFill>
                  <a:prstClr val="black"/>
                </a:solidFill>
                <a:latin typeface="TimesNewRomanPSMT"/>
              </a:rPr>
              <a:t>La Grande Bourse </a:t>
            </a:r>
            <a:r>
              <a:rPr lang="en-US" sz="1400" dirty="0" err="1">
                <a:solidFill>
                  <a:prstClr val="black"/>
                </a:solidFill>
                <a:latin typeface="TimesNewRomanPSMT"/>
              </a:rPr>
              <a:t>à</a:t>
            </a:r>
            <a:r>
              <a:rPr lang="en-US" sz="1400" dirty="0">
                <a:solidFill>
                  <a:prstClr val="black"/>
                </a:solidFill>
                <a:latin typeface="TimesNewRomanPSMT"/>
              </a:rPr>
              <a:t> Amsterdam [Postcard Print].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www.moaf.org</a:t>
            </a:r>
            <a:r>
              <a:rPr lang="en-US" sz="1400" dirty="0">
                <a:solidFill>
                  <a:prstClr val="black"/>
                </a:solidFill>
                <a:latin typeface="TimesNewRomanPSMT"/>
              </a:rPr>
              <a:t>/exhibits</a:t>
            </a:r>
            <a:r>
              <a:rPr lang="en-US" sz="1400" dirty="0" smtClean="0">
                <a:solidFill>
                  <a:prstClr val="black"/>
                </a:solidFill>
                <a:latin typeface="TimesNewRomanPSMT"/>
              </a:rPr>
              <a:t>/	</a:t>
            </a:r>
            <a:r>
              <a:rPr lang="en-US" sz="1400" dirty="0" err="1" smtClean="0">
                <a:solidFill>
                  <a:prstClr val="black"/>
                </a:solidFill>
                <a:latin typeface="TimesNewRomanPSMT"/>
              </a:rPr>
              <a:t>actienhandel</a:t>
            </a:r>
            <a:r>
              <a:rPr lang="en-US" sz="1400" dirty="0">
                <a:solidFill>
                  <a:prstClr val="black"/>
                </a:solidFill>
                <a:latin typeface="TimesNewRomanPSMT"/>
              </a:rPr>
              <a:t>/</a:t>
            </a:r>
            <a:r>
              <a:rPr lang="en-US" sz="1400" dirty="0" err="1">
                <a:solidFill>
                  <a:prstClr val="black"/>
                </a:solidFill>
                <a:latin typeface="TimesNewRomanPSMT"/>
              </a:rPr>
              <a:t>handelaren</a:t>
            </a:r>
            <a:r>
              <a:rPr lang="en-US" sz="1400" dirty="0">
                <a:solidFill>
                  <a:prstClr val="black"/>
                </a:solidFill>
                <a:latin typeface="TimesNewRomanPSMT"/>
              </a:rPr>
              <a:t>-</a:t>
            </a:r>
            <a:r>
              <a:rPr lang="en-US" sz="1400" dirty="0" err="1">
                <a:solidFill>
                  <a:prstClr val="black"/>
                </a:solidFill>
                <a:latin typeface="TimesNewRomanPSMT"/>
              </a:rPr>
              <a:t>hendrick</a:t>
            </a:r>
            <a:r>
              <a:rPr lang="en-US" sz="1400" dirty="0">
                <a:solidFill>
                  <a:prstClr val="black"/>
                </a:solidFill>
                <a:latin typeface="TimesNewRomanPSMT"/>
              </a:rPr>
              <a:t>-</a:t>
            </a:r>
            <a:r>
              <a:rPr lang="en-US" sz="1400" dirty="0" err="1">
                <a:solidFill>
                  <a:prstClr val="black"/>
                </a:solidFill>
                <a:latin typeface="TimesNewRomanPSMT"/>
              </a:rPr>
              <a:t>keyser</a:t>
            </a:r>
            <a:r>
              <a:rPr lang="en-US" sz="1400" dirty="0">
                <a:solidFill>
                  <a:prstClr val="black"/>
                </a:solidFill>
                <a:latin typeface="TimesNewRomanPSMT"/>
              </a:rPr>
              <a:t>-capital/_res/id=Picture/Handelaren-Hendrick-de</a:t>
            </a:r>
            <a:r>
              <a:rPr lang="en-US" sz="1400" dirty="0" smtClean="0">
                <a:solidFill>
                  <a:prstClr val="black"/>
                </a:solidFill>
                <a:latin typeface="TimesNewRomanPSMT"/>
              </a:rPr>
              <a:t>-	Keyser</a:t>
            </a:r>
            <a:r>
              <a:rPr lang="en-US" sz="1400" dirty="0">
                <a:solidFill>
                  <a:prstClr val="black"/>
                </a:solidFill>
                <a:latin typeface="TimesNewRomanPSMT"/>
              </a:rPr>
              <a:t>-Capital-950742-0-47.jpg?modal=1</a:t>
            </a:r>
          </a:p>
          <a:p>
            <a:r>
              <a:rPr lang="en-US" sz="1400" dirty="0">
                <a:solidFill>
                  <a:prstClr val="black"/>
                </a:solidFill>
                <a:latin typeface="TimesNewRomanPSMT"/>
              </a:rPr>
              <a:t>Lees-Milne, J. (</a:t>
            </a:r>
            <a:r>
              <a:rPr lang="en-US" sz="1400" dirty="0" err="1">
                <a:solidFill>
                  <a:prstClr val="black"/>
                </a:solidFill>
                <a:latin typeface="TimesNewRomanPSMT"/>
              </a:rPr>
              <a:t>n.d.</a:t>
            </a:r>
            <a:r>
              <a:rPr lang="en-US" sz="1400" dirty="0">
                <a:solidFill>
                  <a:prstClr val="black"/>
                </a:solidFill>
                <a:latin typeface="TimesNewRomanPSMT"/>
              </a:rPr>
              <a:t>). </a:t>
            </a:r>
            <a:r>
              <a:rPr lang="en-US" sz="1400" i="1" dirty="0">
                <a:solidFill>
                  <a:prstClr val="black"/>
                </a:solidFill>
                <a:latin typeface="TimesNewRomanPSMT"/>
              </a:rPr>
              <a:t>St Peter's - Final Page</a:t>
            </a:r>
            <a:r>
              <a:rPr lang="en-US" sz="1400" dirty="0">
                <a:solidFill>
                  <a:prstClr val="black"/>
                </a:solidFill>
                <a:latin typeface="TimesNewRomanPSMT"/>
              </a:rPr>
              <a:t>. Retrieved from http://</a:t>
            </a:r>
            <a:r>
              <a:rPr lang="en-US" sz="1400" dirty="0" err="1">
                <a:solidFill>
                  <a:prstClr val="black"/>
                </a:solidFill>
                <a:latin typeface="TimesNewRomanPSMT"/>
              </a:rPr>
              <a:t>saintpetersbasilica.org</a:t>
            </a:r>
            <a:r>
              <a:rPr lang="en-US" sz="1400" dirty="0">
                <a:solidFill>
                  <a:prstClr val="black"/>
                </a:solidFill>
                <a:latin typeface="TimesNewRomanPSMT"/>
              </a:rPr>
              <a:t>/Docs/JLM</a:t>
            </a:r>
            <a:r>
              <a:rPr lang="en-US" sz="1400" dirty="0" smtClean="0">
                <a:solidFill>
                  <a:prstClr val="black"/>
                </a:solidFill>
                <a:latin typeface="TimesNewRomanPSMT"/>
              </a:rPr>
              <a:t>/	SaintPeters</a:t>
            </a:r>
            <a:r>
              <a:rPr lang="en-US" sz="1400" dirty="0">
                <a:solidFill>
                  <a:prstClr val="black"/>
                </a:solidFill>
                <a:latin typeface="TimesNewRomanPSMT"/>
              </a:rPr>
              <a:t>-12.htm#final</a:t>
            </a:r>
          </a:p>
          <a:p>
            <a:r>
              <a:rPr lang="en-US" sz="1400" dirty="0">
                <a:solidFill>
                  <a:prstClr val="black"/>
                </a:solidFill>
                <a:latin typeface="TimesNewRomanPSMT"/>
              </a:rPr>
              <a:t>Lees-Milne, J. (</a:t>
            </a:r>
            <a:r>
              <a:rPr lang="en-US" sz="1400" dirty="0" err="1">
                <a:solidFill>
                  <a:prstClr val="black"/>
                </a:solidFill>
                <a:latin typeface="TimesNewRomanPSMT"/>
              </a:rPr>
              <a:t>n.d.</a:t>
            </a:r>
            <a:r>
              <a:rPr lang="en-US" sz="1400" dirty="0">
                <a:solidFill>
                  <a:prstClr val="black"/>
                </a:solidFill>
                <a:latin typeface="TimesNewRomanPSMT"/>
              </a:rPr>
              <a:t>). </a:t>
            </a:r>
            <a:r>
              <a:rPr lang="en-US" sz="1400" i="1" dirty="0">
                <a:solidFill>
                  <a:prstClr val="black"/>
                </a:solidFill>
                <a:latin typeface="TimesNewRomanPSMT"/>
              </a:rPr>
              <a:t>St Peter's - Page 5</a:t>
            </a:r>
            <a:r>
              <a:rPr lang="en-US" sz="1400" dirty="0">
                <a:solidFill>
                  <a:prstClr val="black"/>
                </a:solidFill>
                <a:latin typeface="TimesNewRomanPSMT"/>
              </a:rPr>
              <a:t>. Retrieved from http://</a:t>
            </a:r>
            <a:r>
              <a:rPr lang="en-US" sz="1400" dirty="0" err="1">
                <a:solidFill>
                  <a:prstClr val="black"/>
                </a:solidFill>
                <a:latin typeface="TimesNewRomanPSMT"/>
              </a:rPr>
              <a:t>saintpetersbasilica.org</a:t>
            </a:r>
            <a:r>
              <a:rPr lang="en-US" sz="1400" dirty="0">
                <a:solidFill>
                  <a:prstClr val="black"/>
                </a:solidFill>
                <a:latin typeface="TimesNewRomanPSMT"/>
              </a:rPr>
              <a:t>/Docs/JLM</a:t>
            </a:r>
            <a:r>
              <a:rPr lang="en-US" sz="1400" dirty="0" smtClean="0">
                <a:solidFill>
                  <a:prstClr val="black"/>
                </a:solidFill>
                <a:latin typeface="TimesNewRomanPSMT"/>
              </a:rPr>
              <a:t>/	SaintPeters</a:t>
            </a:r>
            <a:r>
              <a:rPr lang="en-US" sz="1400" dirty="0">
                <a:solidFill>
                  <a:prstClr val="black"/>
                </a:solidFill>
                <a:latin typeface="TimesNewRomanPSMT"/>
              </a:rPr>
              <a:t>-5.htm</a:t>
            </a:r>
          </a:p>
          <a:p>
            <a:r>
              <a:rPr lang="en-US" sz="1400" dirty="0">
                <a:solidFill>
                  <a:prstClr val="black"/>
                </a:solidFill>
                <a:latin typeface="TimesNewRomanPSMT"/>
              </a:rPr>
              <a:t>Lorenzetti, A. (1339). Allegory of Good Government [Fresco].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upload.wikimedia.org</a:t>
            </a:r>
            <a:r>
              <a:rPr lang="en-US" sz="1400" dirty="0">
                <a:solidFill>
                  <a:prstClr val="black"/>
                </a:solidFill>
                <a:latin typeface="TimesNewRomanPSMT"/>
              </a:rPr>
              <a:t>/</a:t>
            </a:r>
            <a:r>
              <a:rPr lang="en-US" sz="1400" dirty="0" err="1">
                <a:solidFill>
                  <a:prstClr val="black"/>
                </a:solidFill>
                <a:latin typeface="TimesNewRomanPSMT"/>
              </a:rPr>
              <a:t>wikipedia</a:t>
            </a:r>
            <a:r>
              <a:rPr lang="en-US" sz="1400" dirty="0">
                <a:solidFill>
                  <a:prstClr val="black"/>
                </a:solidFill>
                <a:latin typeface="TimesNewRomanPSMT"/>
              </a:rPr>
              <a:t>/commons/e/e8/Ambrogio_Lorenzetti_002.jpg</a:t>
            </a:r>
          </a:p>
          <a:p>
            <a:r>
              <a:rPr lang="en-US" sz="1400" dirty="0">
                <a:solidFill>
                  <a:prstClr val="black"/>
                </a:solidFill>
                <a:latin typeface="TimesNewRomanPSMT"/>
              </a:rPr>
              <a:t>Melville, H. S. (1849). Canoe of </a:t>
            </a:r>
            <a:r>
              <a:rPr lang="en-US" sz="1400" dirty="0" err="1">
                <a:solidFill>
                  <a:prstClr val="black"/>
                </a:solidFill>
                <a:latin typeface="TimesNewRomanPSMT"/>
              </a:rPr>
              <a:t>Darnely</a:t>
            </a:r>
            <a:r>
              <a:rPr lang="en-US" sz="1400" dirty="0">
                <a:solidFill>
                  <a:prstClr val="black"/>
                </a:solidFill>
                <a:latin typeface="TimesNewRomanPSMT"/>
              </a:rPr>
              <a:t> Island [Photograph].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handle.slv.vic.gov.au</a:t>
            </a:r>
            <a:r>
              <a:rPr lang="en-US" sz="1400" dirty="0">
                <a:solidFill>
                  <a:prstClr val="black"/>
                </a:solidFill>
                <a:latin typeface="TimesNewRomanPSMT"/>
              </a:rPr>
              <a:t>/10381/132271</a:t>
            </a:r>
          </a:p>
          <a:p>
            <a:r>
              <a:rPr lang="en-US" sz="1400" dirty="0">
                <a:solidFill>
                  <a:prstClr val="black"/>
                </a:solidFill>
                <a:latin typeface="TimesNewRomanPSMT"/>
              </a:rPr>
              <a:t>Mucha, A. (1902). Poster advertising 'Cycles Perfecta', 1902 [Poster].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missrosen.wordpress.com</a:t>
            </a:r>
            <a:r>
              <a:rPr lang="en-US" sz="1400" dirty="0">
                <a:solidFill>
                  <a:prstClr val="black"/>
                </a:solidFill>
                <a:latin typeface="TimesNewRomanPSMT"/>
              </a:rPr>
              <a:t>/2011/10/19/</a:t>
            </a:r>
            <a:r>
              <a:rPr lang="en-US" sz="1400" dirty="0" err="1">
                <a:solidFill>
                  <a:prstClr val="black"/>
                </a:solidFill>
                <a:latin typeface="TimesNewRomanPSMT"/>
              </a:rPr>
              <a:t>mucha</a:t>
            </a:r>
            <a:r>
              <a:rPr lang="en-US" sz="1400" dirty="0">
                <a:solidFill>
                  <a:prstClr val="black"/>
                </a:solidFill>
                <a:latin typeface="TimesNewRomanPSMT"/>
              </a:rPr>
              <a:t>/</a:t>
            </a:r>
          </a:p>
          <a:p>
            <a:r>
              <a:rPr lang="en-US" sz="1400" dirty="0">
                <a:solidFill>
                  <a:prstClr val="black"/>
                </a:solidFill>
                <a:latin typeface="TimesNewRomanPSMT"/>
              </a:rPr>
              <a:t>NSW DPI (2007). </a:t>
            </a:r>
            <a:r>
              <a:rPr lang="en-US" sz="1400" i="1" dirty="0">
                <a:solidFill>
                  <a:prstClr val="black"/>
                </a:solidFill>
                <a:latin typeface="TimesNewRomanPSMT"/>
              </a:rPr>
              <a:t>Mining by Aborigines - Australia's First Miners</a:t>
            </a:r>
            <a:r>
              <a:rPr lang="en-US" sz="1400" dirty="0">
                <a:solidFill>
                  <a:prstClr val="black"/>
                </a:solidFill>
                <a:latin typeface="TimesNewRomanPSMT"/>
              </a:rPr>
              <a:t> (</a:t>
            </a:r>
            <a:r>
              <a:rPr lang="en-US" sz="1400" dirty="0" err="1">
                <a:solidFill>
                  <a:prstClr val="black"/>
                </a:solidFill>
                <a:latin typeface="TimesNewRomanPSMT"/>
              </a:rPr>
              <a:t>Primefact</a:t>
            </a:r>
            <a:r>
              <a:rPr lang="en-US" sz="1400" dirty="0">
                <a:solidFill>
                  <a:prstClr val="black"/>
                </a:solidFill>
                <a:latin typeface="TimesNewRomanPSMT"/>
              </a:rPr>
              <a:t> 572). Retrieved from </a:t>
            </a:r>
            <a:r>
              <a:rPr lang="en-US" sz="1400" dirty="0" smtClean="0">
                <a:solidFill>
                  <a:prstClr val="black"/>
                </a:solidFill>
                <a:latin typeface="TimesNewRomanPSMT"/>
              </a:rPr>
              <a:t>	http</a:t>
            </a:r>
            <a:r>
              <a:rPr lang="en-US" sz="1400" dirty="0">
                <a:solidFill>
                  <a:prstClr val="black"/>
                </a:solidFill>
                <a:latin typeface="TimesNewRomanPSMT"/>
              </a:rPr>
              <a:t>://</a:t>
            </a:r>
            <a:r>
              <a:rPr lang="en-US" sz="1400" dirty="0" err="1">
                <a:solidFill>
                  <a:prstClr val="black"/>
                </a:solidFill>
                <a:latin typeface="TimesNewRomanPSMT"/>
              </a:rPr>
              <a:t>www.dpi.nsw.gov.au</a:t>
            </a:r>
            <a:r>
              <a:rPr lang="en-US" sz="1400" dirty="0">
                <a:solidFill>
                  <a:prstClr val="black"/>
                </a:solidFill>
                <a:latin typeface="TimesNewRomanPSMT"/>
              </a:rPr>
              <a:t>/__data/assets/</a:t>
            </a:r>
            <a:r>
              <a:rPr lang="en-US" sz="1400" dirty="0" err="1">
                <a:solidFill>
                  <a:prstClr val="black"/>
                </a:solidFill>
                <a:latin typeface="TimesNewRomanPSMT"/>
              </a:rPr>
              <a:t>pdf_file</a:t>
            </a:r>
            <a:r>
              <a:rPr lang="en-US" sz="1400" dirty="0">
                <a:solidFill>
                  <a:prstClr val="black"/>
                </a:solidFill>
                <a:latin typeface="TimesNewRomanPSMT"/>
              </a:rPr>
              <a:t>/0008/109817/mining-by-</a:t>
            </a:r>
            <a:r>
              <a:rPr lang="en-US" sz="1400" dirty="0" err="1" smtClean="0">
                <a:solidFill>
                  <a:prstClr val="black"/>
                </a:solidFill>
                <a:latin typeface="TimesNewRomanPSMT"/>
              </a:rPr>
              <a:t>aborigines.pdf</a:t>
            </a:r>
            <a:endParaRPr lang="en-US" sz="1400" dirty="0">
              <a:solidFill>
                <a:prstClr val="black"/>
              </a:solidFill>
              <a:latin typeface="TimesNewRomanPSMT"/>
            </a:endParaRPr>
          </a:p>
        </p:txBody>
      </p:sp>
    </p:spTree>
    <p:extLst>
      <p:ext uri="{BB962C8B-B14F-4D97-AF65-F5344CB8AC3E}">
        <p14:creationId xmlns:p14="http://schemas.microsoft.com/office/powerpoint/2010/main" val="33818320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00648" y="689769"/>
            <a:ext cx="7674282" cy="3970318"/>
          </a:xfrm>
          <a:prstGeom prst="rect">
            <a:avLst/>
          </a:prstGeom>
          <a:noFill/>
        </p:spPr>
        <p:txBody>
          <a:bodyPr wrap="square" rtlCol="0">
            <a:spAutoFit/>
          </a:bodyPr>
          <a:lstStyle/>
          <a:p>
            <a:r>
              <a:rPr lang="en-US" sz="1400" i="1" dirty="0">
                <a:solidFill>
                  <a:prstClr val="black"/>
                </a:solidFill>
                <a:latin typeface="TimesNewRomanPSMT"/>
              </a:rPr>
              <a:t>Nuclear Energy Institute - Industrial Uses</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www.nei.org</a:t>
            </a:r>
            <a:r>
              <a:rPr lang="en-US" sz="1400" dirty="0">
                <a:solidFill>
                  <a:prstClr val="black"/>
                </a:solidFill>
                <a:latin typeface="TimesNewRomanPSMT"/>
              </a:rPr>
              <a:t>/Knowledge-Center</a:t>
            </a:r>
            <a:r>
              <a:rPr lang="en-US" sz="1400" dirty="0" smtClean="0">
                <a:solidFill>
                  <a:prstClr val="black"/>
                </a:solidFill>
                <a:latin typeface="TimesNewRomanPSMT"/>
              </a:rPr>
              <a:t>/	Other</a:t>
            </a:r>
            <a:r>
              <a:rPr lang="en-US" sz="1400" dirty="0">
                <a:solidFill>
                  <a:prstClr val="black"/>
                </a:solidFill>
                <a:latin typeface="TimesNewRomanPSMT"/>
              </a:rPr>
              <a:t>-Nuclear-Energy-Applications/Industrial-Uses</a:t>
            </a:r>
          </a:p>
          <a:p>
            <a:r>
              <a:rPr lang="en-US" sz="1400" dirty="0">
                <a:solidFill>
                  <a:prstClr val="black"/>
                </a:solidFill>
                <a:latin typeface="TimesNewRomanPSMT"/>
              </a:rPr>
              <a:t>Oakes, D. (2013). </a:t>
            </a:r>
            <a:r>
              <a:rPr lang="en-US" sz="1400" i="1" dirty="0">
                <a:solidFill>
                  <a:prstClr val="black"/>
                </a:solidFill>
                <a:latin typeface="TimesNewRomanPSMT"/>
              </a:rPr>
              <a:t>SCU Blackboard DES10636 Topic 2</a:t>
            </a:r>
            <a:r>
              <a:rPr lang="en-US" sz="1400" dirty="0">
                <a:solidFill>
                  <a:prstClr val="black"/>
                </a:solidFill>
                <a:latin typeface="TimesNewRomanPSMT"/>
              </a:rPr>
              <a:t>. Retrieved from https://</a:t>
            </a:r>
            <a:r>
              <a:rPr lang="en-US" sz="1400" dirty="0" err="1">
                <a:solidFill>
                  <a:prstClr val="black"/>
                </a:solidFill>
                <a:latin typeface="TimesNewRomanPSMT"/>
              </a:rPr>
              <a:t>learn.scu.edu.au</a:t>
            </a:r>
            <a:r>
              <a:rPr lang="en-US" sz="1400" dirty="0">
                <a:solidFill>
                  <a:prstClr val="black"/>
                </a:solidFill>
                <a:latin typeface="TimesNewRomanPSMT"/>
              </a:rPr>
              <a:t>/</a:t>
            </a:r>
            <a:r>
              <a:rPr lang="en-US" sz="1400" dirty="0" err="1">
                <a:solidFill>
                  <a:prstClr val="black"/>
                </a:solidFill>
                <a:latin typeface="TimesNewRomanPSMT"/>
              </a:rPr>
              <a:t>webapps</a:t>
            </a:r>
            <a:r>
              <a:rPr lang="en-US" sz="1400" dirty="0" smtClean="0">
                <a:solidFill>
                  <a:prstClr val="black"/>
                </a:solidFill>
                <a:latin typeface="TimesNewRomanPSMT"/>
              </a:rPr>
              <a:t>/	blackboard</a:t>
            </a:r>
            <a:r>
              <a:rPr lang="en-US" sz="1400" dirty="0">
                <a:solidFill>
                  <a:prstClr val="black"/>
                </a:solidFill>
                <a:latin typeface="TimesNewRomanPSMT"/>
              </a:rPr>
              <a:t>/content/</a:t>
            </a:r>
            <a:r>
              <a:rPr lang="en-US" sz="1400" dirty="0" err="1">
                <a:solidFill>
                  <a:prstClr val="black"/>
                </a:solidFill>
                <a:latin typeface="TimesNewRomanPSMT"/>
              </a:rPr>
              <a:t>listContent.jsp?course_id</a:t>
            </a:r>
            <a:r>
              <a:rPr lang="en-US" sz="1400" dirty="0">
                <a:solidFill>
                  <a:prstClr val="black"/>
                </a:solidFill>
                <a:latin typeface="TimesNewRomanPSMT"/>
              </a:rPr>
              <a:t>=_129688_1&amp;content_id=_3262828_1</a:t>
            </a:r>
          </a:p>
          <a:p>
            <a:r>
              <a:rPr lang="en-US" sz="1400" dirty="0">
                <a:solidFill>
                  <a:prstClr val="black"/>
                </a:solidFill>
                <a:latin typeface="TimesNewRomanPSMT"/>
              </a:rPr>
              <a:t>Patent for Cotton Gin, 1794 [Document Reproduction].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upload.wikimedia.org</a:t>
            </a:r>
            <a:r>
              <a:rPr lang="en-US" sz="1400" dirty="0">
                <a:solidFill>
                  <a:prstClr val="black"/>
                </a:solidFill>
                <a:latin typeface="TimesNewRomanPSMT"/>
              </a:rPr>
              <a:t>/</a:t>
            </a:r>
            <a:r>
              <a:rPr lang="en-US" sz="1400" dirty="0" err="1">
                <a:solidFill>
                  <a:prstClr val="black"/>
                </a:solidFill>
                <a:latin typeface="TimesNewRomanPSMT"/>
              </a:rPr>
              <a:t>wikipedia</a:t>
            </a:r>
            <a:r>
              <a:rPr lang="en-US" sz="1400" dirty="0">
                <a:solidFill>
                  <a:prstClr val="black"/>
                </a:solidFill>
                <a:latin typeface="TimesNewRomanPSMT"/>
              </a:rPr>
              <a:t>/commons/c/c5/Patent_for_Cotton_Gin_%281794%29_</a:t>
            </a:r>
            <a:r>
              <a:rPr lang="en-US" sz="1400" dirty="0" smtClean="0">
                <a:solidFill>
                  <a:prstClr val="black"/>
                </a:solidFill>
                <a:latin typeface="TimesNewRomanPSMT"/>
              </a:rPr>
              <a:t>-	_</a:t>
            </a:r>
            <a:r>
              <a:rPr lang="en-US" sz="1400" dirty="0" err="1" smtClean="0">
                <a:solidFill>
                  <a:prstClr val="black"/>
                </a:solidFill>
                <a:latin typeface="TimesNewRomanPSMT"/>
              </a:rPr>
              <a:t>hi_res.jpg</a:t>
            </a:r>
            <a:endParaRPr lang="en-US" sz="1400" dirty="0">
              <a:solidFill>
                <a:prstClr val="black"/>
              </a:solidFill>
              <a:latin typeface="TimesNewRomanPSMT"/>
            </a:endParaRPr>
          </a:p>
          <a:p>
            <a:r>
              <a:rPr lang="en-US" sz="1400" dirty="0">
                <a:solidFill>
                  <a:prstClr val="black"/>
                </a:solidFill>
                <a:latin typeface="TimesNewRomanPSMT"/>
              </a:rPr>
              <a:t>Stearns, P. N. (2007). </a:t>
            </a:r>
            <a:r>
              <a:rPr lang="en-US" sz="1400" i="1" dirty="0">
                <a:solidFill>
                  <a:prstClr val="black"/>
                </a:solidFill>
                <a:latin typeface="TimesNewRomanPSMT"/>
              </a:rPr>
              <a:t>The industrial revolution in world history</a:t>
            </a:r>
            <a:r>
              <a:rPr lang="en-US" sz="1400" dirty="0">
                <a:solidFill>
                  <a:prstClr val="black"/>
                </a:solidFill>
                <a:latin typeface="TimesNewRomanPSMT"/>
              </a:rPr>
              <a:t>. Boulder, </a:t>
            </a:r>
            <a:r>
              <a:rPr lang="en-US" sz="1400" dirty="0" err="1">
                <a:solidFill>
                  <a:prstClr val="black"/>
                </a:solidFill>
                <a:latin typeface="TimesNewRomanPSMT"/>
              </a:rPr>
              <a:t>Colo</a:t>
            </a:r>
            <a:r>
              <a:rPr lang="en-US" sz="1400" dirty="0">
                <a:solidFill>
                  <a:prstClr val="black"/>
                </a:solidFill>
                <a:latin typeface="TimesNewRomanPSMT"/>
              </a:rPr>
              <a:t>: Westview Press.</a:t>
            </a:r>
          </a:p>
          <a:p>
            <a:r>
              <a:rPr lang="en-US" sz="1400" dirty="0" smtClean="0">
                <a:solidFill>
                  <a:prstClr val="black"/>
                </a:solidFill>
                <a:latin typeface="TimesNewRomanPSMT"/>
              </a:rPr>
              <a:t>Union </a:t>
            </a:r>
            <a:r>
              <a:rPr lang="en-US" sz="1400" dirty="0">
                <a:solidFill>
                  <a:prstClr val="black"/>
                </a:solidFill>
                <a:latin typeface="TimesNewRomanPSMT"/>
              </a:rPr>
              <a:t>of Concerned Scientists (</a:t>
            </a:r>
            <a:r>
              <a:rPr lang="en-US" sz="1400" dirty="0" err="1">
                <a:solidFill>
                  <a:prstClr val="black"/>
                </a:solidFill>
                <a:latin typeface="TimesNewRomanPSMT"/>
              </a:rPr>
              <a:t>n.d.</a:t>
            </a:r>
            <a:r>
              <a:rPr lang="en-US" sz="1400" dirty="0">
                <a:solidFill>
                  <a:prstClr val="black"/>
                </a:solidFill>
                <a:latin typeface="TimesNewRomanPSMT"/>
              </a:rPr>
              <a:t>). When corn will be used to produce chemicals and </a:t>
            </a:r>
            <a:r>
              <a:rPr lang="en-US" sz="1400" dirty="0" smtClean="0">
                <a:solidFill>
                  <a:prstClr val="black"/>
                </a:solidFill>
                <a:latin typeface="TimesNewRomanPSMT"/>
              </a:rPr>
              <a:t>pharmaceuticals. 	[</a:t>
            </a:r>
            <a:r>
              <a:rPr lang="en-US" sz="1400" dirty="0">
                <a:solidFill>
                  <a:prstClr val="black"/>
                </a:solidFill>
                <a:latin typeface="TimesNewRomanPSMT"/>
              </a:rPr>
              <a:t>Photograph]. Retrieved from http://</a:t>
            </a:r>
            <a:r>
              <a:rPr lang="en-US" sz="1400" dirty="0" err="1">
                <a:solidFill>
                  <a:prstClr val="black"/>
                </a:solidFill>
                <a:latin typeface="TimesNewRomanPSMT"/>
              </a:rPr>
              <a:t>www.plantphysiol.org</a:t>
            </a:r>
            <a:r>
              <a:rPr lang="en-US" sz="1400" dirty="0">
                <a:solidFill>
                  <a:prstClr val="black"/>
                </a:solidFill>
                <a:latin typeface="TimesNewRomanPSMT"/>
              </a:rPr>
              <a:t>/content/132/4/1770/F1.large.jpg</a:t>
            </a:r>
          </a:p>
          <a:p>
            <a:r>
              <a:rPr lang="en-US" sz="1400" dirty="0">
                <a:solidFill>
                  <a:prstClr val="black"/>
                </a:solidFill>
                <a:latin typeface="TimesNewRomanPSMT"/>
              </a:rPr>
              <a:t>Villa Almerico (Villa </a:t>
            </a:r>
            <a:r>
              <a:rPr lang="en-US" sz="1400" dirty="0" err="1">
                <a:solidFill>
                  <a:prstClr val="black"/>
                </a:solidFill>
                <a:latin typeface="TimesNewRomanPSMT"/>
              </a:rPr>
              <a:t>Rotonda</a:t>
            </a:r>
            <a:r>
              <a:rPr lang="en-US" sz="1400" dirty="0">
                <a:solidFill>
                  <a:prstClr val="black"/>
                </a:solidFill>
                <a:latin typeface="TimesNewRomanPSMT"/>
              </a:rPr>
              <a:t>), Venice 1570 [Woodcut Illustration].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smtClean="0">
                <a:solidFill>
                  <a:prstClr val="black"/>
                </a:solidFill>
                <a:latin typeface="TimesNewRomanPSMT"/>
              </a:rPr>
              <a:t>/	</a:t>
            </a:r>
            <a:r>
              <a:rPr lang="en-US" sz="1400" dirty="0" err="1" smtClean="0">
                <a:solidFill>
                  <a:prstClr val="black"/>
                </a:solidFill>
                <a:latin typeface="TimesNewRomanPSMT"/>
              </a:rPr>
              <a:t>www.metmuseum.org</a:t>
            </a:r>
            <a:r>
              <a:rPr lang="en-US" sz="1400" dirty="0">
                <a:solidFill>
                  <a:prstClr val="black"/>
                </a:solidFill>
                <a:latin typeface="TimesNewRomanPSMT"/>
              </a:rPr>
              <a:t>/</a:t>
            </a:r>
            <a:r>
              <a:rPr lang="en-US" sz="1400" dirty="0" err="1">
                <a:solidFill>
                  <a:prstClr val="black"/>
                </a:solidFill>
                <a:latin typeface="TimesNewRomanPSMT"/>
              </a:rPr>
              <a:t>toah</a:t>
            </a:r>
            <a:r>
              <a:rPr lang="en-US" sz="1400" dirty="0">
                <a:solidFill>
                  <a:prstClr val="black"/>
                </a:solidFill>
                <a:latin typeface="TimesNewRomanPSMT"/>
              </a:rPr>
              <a:t>/works-of-art/41.100.126.19</a:t>
            </a:r>
          </a:p>
          <a:p>
            <a:r>
              <a:rPr lang="en-US" sz="1400" dirty="0">
                <a:solidFill>
                  <a:prstClr val="black"/>
                </a:solidFill>
                <a:latin typeface="TimesNewRomanPSMT"/>
              </a:rPr>
              <a:t>The Wheel – 5,200 Years [Photograph].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www.mgml.si</a:t>
            </a:r>
            <a:r>
              <a:rPr lang="en-US" sz="1400" dirty="0">
                <a:solidFill>
                  <a:prstClr val="black"/>
                </a:solidFill>
                <a:latin typeface="TimesNewRomanPSMT"/>
              </a:rPr>
              <a:t>/en/city-museum-of</a:t>
            </a:r>
            <a:r>
              <a:rPr lang="en-US" sz="1400" dirty="0" smtClean="0">
                <a:solidFill>
                  <a:prstClr val="black"/>
                </a:solidFill>
                <a:latin typeface="TimesNewRomanPSMT"/>
              </a:rPr>
              <a:t>-	ljubljana</a:t>
            </a:r>
            <a:r>
              <a:rPr lang="en-US" sz="1400" dirty="0">
                <a:solidFill>
                  <a:prstClr val="black"/>
                </a:solidFill>
                <a:latin typeface="TimesNewRomanPSMT"/>
              </a:rPr>
              <a:t>-377/city-museum-of-</a:t>
            </a:r>
            <a:r>
              <a:rPr lang="en-US" sz="1400" dirty="0" err="1">
                <a:solidFill>
                  <a:prstClr val="black"/>
                </a:solidFill>
                <a:latin typeface="TimesNewRomanPSMT"/>
              </a:rPr>
              <a:t>ljubljana</a:t>
            </a:r>
            <a:r>
              <a:rPr lang="en-US" sz="1400" dirty="0">
                <a:solidFill>
                  <a:prstClr val="black"/>
                </a:solidFill>
                <a:latin typeface="TimesNewRomanPSMT"/>
              </a:rPr>
              <a:t>/future-exhibitions-523/wheel-5-200-years/</a:t>
            </a:r>
          </a:p>
          <a:p>
            <a:r>
              <a:rPr lang="en-US" sz="1400" dirty="0">
                <a:solidFill>
                  <a:prstClr val="black"/>
                </a:solidFill>
                <a:latin typeface="TimesNewRomanPSMT"/>
              </a:rPr>
              <a:t>White, L. T. (1964). </a:t>
            </a:r>
            <a:r>
              <a:rPr lang="en-US" sz="1400" i="1" dirty="0">
                <a:solidFill>
                  <a:prstClr val="black"/>
                </a:solidFill>
                <a:latin typeface="TimesNewRomanPSMT"/>
              </a:rPr>
              <a:t>Medieval technology and social change</a:t>
            </a:r>
            <a:r>
              <a:rPr lang="en-US" sz="1400" dirty="0">
                <a:solidFill>
                  <a:prstClr val="black"/>
                </a:solidFill>
                <a:latin typeface="TimesNewRomanPSMT"/>
              </a:rPr>
              <a:t>. Retrieved from http://</a:t>
            </a:r>
            <a:r>
              <a:rPr lang="en-US" sz="1400" dirty="0" err="1">
                <a:solidFill>
                  <a:prstClr val="black"/>
                </a:solidFill>
                <a:latin typeface="TimesNewRomanPSMT"/>
              </a:rPr>
              <a:t>tinyurl.com</a:t>
            </a:r>
            <a:r>
              <a:rPr lang="en-US" sz="1400" dirty="0">
                <a:solidFill>
                  <a:prstClr val="black"/>
                </a:solidFill>
                <a:latin typeface="TimesNewRomanPSMT"/>
              </a:rPr>
              <a:t>/p3b48je</a:t>
            </a:r>
          </a:p>
          <a:p>
            <a:r>
              <a:rPr lang="en-US" sz="1400" dirty="0">
                <a:solidFill>
                  <a:prstClr val="black"/>
                </a:solidFill>
                <a:latin typeface="TimesNewRomanPSMT"/>
              </a:rPr>
              <a:t>Williams, T. I., </a:t>
            </a:r>
            <a:r>
              <a:rPr lang="en-US" sz="1400" dirty="0" err="1">
                <a:solidFill>
                  <a:prstClr val="black"/>
                </a:solidFill>
                <a:latin typeface="TimesNewRomanPSMT"/>
              </a:rPr>
              <a:t>Schaaf</a:t>
            </a:r>
            <a:r>
              <a:rPr lang="en-US" sz="1400" dirty="0">
                <a:solidFill>
                  <a:prstClr val="black"/>
                </a:solidFill>
                <a:latin typeface="TimesNewRomanPSMT"/>
              </a:rPr>
              <a:t>, W. E., &amp; </a:t>
            </a:r>
            <a:r>
              <a:rPr lang="en-US" sz="1400" dirty="0" err="1">
                <a:solidFill>
                  <a:prstClr val="black"/>
                </a:solidFill>
                <a:latin typeface="TimesNewRomanPSMT"/>
              </a:rPr>
              <a:t>Burnette</a:t>
            </a:r>
            <a:r>
              <a:rPr lang="en-US" sz="1400" dirty="0">
                <a:solidFill>
                  <a:prstClr val="black"/>
                </a:solidFill>
                <a:latin typeface="TimesNewRomanPSMT"/>
              </a:rPr>
              <a:t>, A. E. (2000). </a:t>
            </a:r>
            <a:r>
              <a:rPr lang="en-US" sz="1400" i="1" dirty="0">
                <a:solidFill>
                  <a:prstClr val="black"/>
                </a:solidFill>
                <a:latin typeface="TimesNewRomanPSMT"/>
              </a:rPr>
              <a:t>A history of invention: From stone axes to </a:t>
            </a:r>
            <a:r>
              <a:rPr lang="en-US" sz="1400" i="1" dirty="0" smtClean="0">
                <a:solidFill>
                  <a:prstClr val="black"/>
                </a:solidFill>
                <a:latin typeface="TimesNewRomanPSMT"/>
              </a:rPr>
              <a:t>	silicon </a:t>
            </a:r>
            <a:r>
              <a:rPr lang="en-US" sz="1400" i="1" dirty="0">
                <a:solidFill>
                  <a:prstClr val="black"/>
                </a:solidFill>
                <a:latin typeface="TimesNewRomanPSMT"/>
              </a:rPr>
              <a:t>chips</a:t>
            </a:r>
            <a:r>
              <a:rPr lang="en-US" sz="1400" dirty="0">
                <a:solidFill>
                  <a:prstClr val="black"/>
                </a:solidFill>
                <a:latin typeface="TimesNewRomanPSMT"/>
              </a:rPr>
              <a:t>. New York: Checkmark Books.</a:t>
            </a:r>
          </a:p>
          <a:p>
            <a:r>
              <a:rPr lang="en-US" sz="1400" i="1" dirty="0">
                <a:solidFill>
                  <a:prstClr val="black"/>
                </a:solidFill>
                <a:latin typeface="TimesNewRomanPSMT"/>
              </a:rPr>
              <a:t>Winners | </a:t>
            </a:r>
            <a:r>
              <a:rPr lang="en-US" sz="1400" i="1" dirty="0" err="1">
                <a:solidFill>
                  <a:prstClr val="black"/>
                </a:solidFill>
                <a:latin typeface="TimesNewRomanPSMT"/>
              </a:rPr>
              <a:t>QEPrize</a:t>
            </a:r>
            <a:r>
              <a:rPr lang="en-US" sz="1400" dirty="0">
                <a:solidFill>
                  <a:prstClr val="black"/>
                </a:solidFill>
                <a:latin typeface="TimesNewRomanPSMT"/>
              </a:rPr>
              <a:t>. (</a:t>
            </a:r>
            <a:r>
              <a:rPr lang="en-US" sz="1400" dirty="0" err="1">
                <a:solidFill>
                  <a:prstClr val="black"/>
                </a:solidFill>
                <a:latin typeface="TimesNewRomanPSMT"/>
              </a:rPr>
              <a:t>n.d.</a:t>
            </a:r>
            <a:r>
              <a:rPr lang="en-US" sz="1400" dirty="0">
                <a:solidFill>
                  <a:prstClr val="black"/>
                </a:solidFill>
                <a:latin typeface="TimesNewRomanPSMT"/>
              </a:rPr>
              <a:t>). Retrieved from http://</a:t>
            </a:r>
            <a:r>
              <a:rPr lang="en-US" sz="1400" dirty="0" err="1">
                <a:solidFill>
                  <a:prstClr val="black"/>
                </a:solidFill>
                <a:latin typeface="TimesNewRomanPSMT"/>
              </a:rPr>
              <a:t>qeprize.org</a:t>
            </a:r>
            <a:r>
              <a:rPr lang="en-US" sz="1400" dirty="0">
                <a:solidFill>
                  <a:prstClr val="black"/>
                </a:solidFill>
                <a:latin typeface="TimesNewRomanPSMT"/>
              </a:rPr>
              <a:t>/winners/</a:t>
            </a:r>
            <a:endParaRPr lang="en-US" sz="1400" dirty="0"/>
          </a:p>
        </p:txBody>
      </p:sp>
    </p:spTree>
    <p:extLst>
      <p:ext uri="{BB962C8B-B14F-4D97-AF65-F5344CB8AC3E}">
        <p14:creationId xmlns:p14="http://schemas.microsoft.com/office/powerpoint/2010/main" val="35198156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348" y="381000"/>
            <a:ext cx="3516958" cy="1264478"/>
          </a:xfrm>
        </p:spPr>
        <p:txBody>
          <a:bodyPr/>
          <a:lstStyle/>
          <a:p>
            <a:r>
              <a:rPr lang="en-US" sz="2800" dirty="0" smtClean="0"/>
              <a:t>Wooden wheel</a:t>
            </a:r>
            <a:br>
              <a:rPr lang="en-US" sz="2800" dirty="0" smtClean="0"/>
            </a:br>
            <a:r>
              <a:rPr lang="en-US" sz="2800" dirty="0" smtClean="0"/>
              <a:t>of the</a:t>
            </a:r>
            <a:br>
              <a:rPr lang="en-US" sz="2800" dirty="0" smtClean="0"/>
            </a:br>
            <a:r>
              <a:rPr lang="en-US" sz="2800" b="1" dirty="0" smtClean="0"/>
              <a:t>Ljubljana </a:t>
            </a:r>
            <a:r>
              <a:rPr lang="en-US" sz="2800" b="1" dirty="0"/>
              <a:t>Marsh</a:t>
            </a:r>
            <a:endParaRPr lang="en-US" sz="2800" dirty="0"/>
          </a:p>
        </p:txBody>
      </p:sp>
      <p:sp>
        <p:nvSpPr>
          <p:cNvPr id="4" name="Text Placeholder 3"/>
          <p:cNvSpPr>
            <a:spLocks noGrp="1"/>
          </p:cNvSpPr>
          <p:nvPr>
            <p:ph type="body" sz="half" idx="2"/>
          </p:nvPr>
        </p:nvSpPr>
        <p:spPr/>
        <p:txBody>
          <a:bodyPr/>
          <a:lstStyle/>
          <a:p>
            <a:pPr algn="l"/>
            <a:r>
              <a:rPr lang="en-US" dirty="0" smtClean="0"/>
              <a:t>Re-discovered in Slovenia, Central Europe the oldest found wooden wheel dates to over 3,000BC.</a:t>
            </a:r>
          </a:p>
          <a:p>
            <a:pPr algn="l"/>
            <a:r>
              <a:rPr lang="en-US" dirty="0" smtClean="0"/>
              <a:t>This technology is likely to have been inspired by the ever present human need for efficient transport of goods and materials.</a:t>
            </a:r>
          </a:p>
          <a:p>
            <a:pPr algn="l"/>
            <a:r>
              <a:rPr lang="en-US" dirty="0" smtClean="0"/>
              <a:t>Use of various timber species (Ash &amp; Oak) in construction indicate ancient development &amp; application of differing material properties. (Dorling Kindersley, 2010, P 146.)</a:t>
            </a:r>
          </a:p>
        </p:txBody>
      </p:sp>
      <p:pic>
        <p:nvPicPr>
          <p:cNvPr id="10" name="Picture 9" descr="Ljubljana-Marsh-Whe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31091">
            <a:off x="3961233" y="1125403"/>
            <a:ext cx="5384552" cy="4731574"/>
          </a:xfrm>
          <a:prstGeom prst="rect">
            <a:avLst/>
          </a:prstGeom>
        </p:spPr>
      </p:pic>
      <p:sp>
        <p:nvSpPr>
          <p:cNvPr id="11" name="TextBox 10"/>
          <p:cNvSpPr txBox="1"/>
          <p:nvPr/>
        </p:nvSpPr>
        <p:spPr>
          <a:xfrm>
            <a:off x="6338672" y="6019801"/>
            <a:ext cx="218952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accent1"/>
                </a:solidFill>
                <a:latin typeface="Arial"/>
                <a:cs typeface="Arial"/>
              </a:rPr>
              <a:t>The Wooden wheel of the Ljubljana marshes, Slovenia.</a:t>
            </a:r>
            <a:endParaRPr lang="en-US" sz="1200" dirty="0">
              <a:solidFill>
                <a:schemeClr val="accent1"/>
              </a:solidFill>
              <a:latin typeface="Arial"/>
              <a:cs typeface="Arial"/>
            </a:endParaRPr>
          </a:p>
          <a:p>
            <a:pPr algn="ctr"/>
            <a:r>
              <a:rPr lang="en-US" sz="1200" i="1" dirty="0" smtClean="0">
                <a:solidFill>
                  <a:schemeClr val="accent1"/>
                </a:solidFill>
                <a:latin typeface="Arial"/>
                <a:cs typeface="Arial"/>
              </a:rPr>
              <a:t>Image: </a:t>
            </a:r>
            <a:r>
              <a:rPr lang="en-US" sz="1200" i="1" dirty="0" smtClean="0">
                <a:solidFill>
                  <a:schemeClr val="accent1"/>
                </a:solidFill>
                <a:latin typeface="Arial"/>
                <a:cs typeface="Arial"/>
              </a:rPr>
              <a:t>www.mgml.si</a:t>
            </a:r>
            <a:endParaRPr lang="en-US" sz="1200" i="1" dirty="0">
              <a:solidFill>
                <a:schemeClr val="accent1"/>
              </a:solidFill>
              <a:latin typeface="Arial"/>
              <a:cs typeface="Arial"/>
            </a:endParaRPr>
          </a:p>
        </p:txBody>
      </p:sp>
    </p:spTree>
    <p:extLst>
      <p:ext uri="{BB962C8B-B14F-4D97-AF65-F5344CB8AC3E}">
        <p14:creationId xmlns:p14="http://schemas.microsoft.com/office/powerpoint/2010/main" val="11926171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062" y="196242"/>
            <a:ext cx="3589199" cy="1261498"/>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FF00"/>
                </a:solidFill>
                <a:effectLst>
                  <a:outerShdw blurRad="80000" dist="40000" dir="5040000" algn="tl">
                    <a:srgbClr val="000000">
                      <a:alpha val="30000"/>
                    </a:srgbClr>
                  </a:outerShdw>
                </a:effectLst>
              </a:rPr>
              <a:t>Aboriginal Stone Axe Head</a:t>
            </a:r>
            <a:endParaRPr lang="en-US" sz="3600" b="1" dirty="0">
              <a:ln w="11430"/>
              <a:solidFill>
                <a:srgbClr val="FFFF00"/>
              </a:solidFill>
              <a:effectLst>
                <a:outerShdw blurRad="80000" dist="40000" dir="5040000" algn="tl">
                  <a:srgbClr val="000000">
                    <a:alpha val="30000"/>
                  </a:srgbClr>
                </a:outerShdw>
              </a:effectLst>
            </a:endParaRPr>
          </a:p>
        </p:txBody>
      </p:sp>
      <p:sp>
        <p:nvSpPr>
          <p:cNvPr id="3" name="Subtitle 2"/>
          <p:cNvSpPr>
            <a:spLocks noGrp="1"/>
          </p:cNvSpPr>
          <p:nvPr>
            <p:ph type="subTitle" idx="1"/>
          </p:nvPr>
        </p:nvSpPr>
        <p:spPr>
          <a:xfrm>
            <a:off x="276605" y="2993887"/>
            <a:ext cx="6669743" cy="3499678"/>
          </a:xfrm>
        </p:spPr>
        <p:txBody>
          <a:bodyPr/>
          <a:lstStyle/>
          <a:p>
            <a:r>
              <a:rPr lang="en-US" dirty="0" smtClean="0"/>
              <a:t>Ground stone axes heads were sourced from </a:t>
            </a:r>
          </a:p>
          <a:p>
            <a:r>
              <a:rPr lang="en-US" dirty="0" smtClean="0"/>
              <a:t>many locations throughout Australia (NSW DPI 2007, P2).  </a:t>
            </a:r>
          </a:p>
          <a:p>
            <a:endParaRPr lang="en-US" dirty="0" smtClean="0"/>
          </a:p>
          <a:p>
            <a:r>
              <a:rPr lang="en-US" dirty="0" smtClean="0"/>
              <a:t>Wurundjeri</a:t>
            </a:r>
            <a:r>
              <a:rPr lang="en-US" dirty="0" smtClean="0"/>
              <a:t> people of Mt William </a:t>
            </a:r>
            <a:r>
              <a:rPr lang="en-US" dirty="0" smtClean="0"/>
              <a:t>quaried</a:t>
            </a:r>
            <a:r>
              <a:rPr lang="en-US" dirty="0" smtClean="0"/>
              <a:t> the hard stone</a:t>
            </a:r>
          </a:p>
          <a:p>
            <a:r>
              <a:rPr lang="en-US" dirty="0" smtClean="0"/>
              <a:t>to create ground edged hatchets for working timber, butchering animals &amp; widespread trade (</a:t>
            </a:r>
            <a:r>
              <a:rPr lang="en-US" dirty="0" smtClean="0"/>
              <a:t>museumvictoria.com.au</a:t>
            </a:r>
            <a:r>
              <a:rPr lang="en-US" dirty="0" smtClean="0"/>
              <a:t>).</a:t>
            </a:r>
          </a:p>
          <a:p>
            <a:endParaRPr lang="en-US" dirty="0"/>
          </a:p>
          <a:p>
            <a:r>
              <a:rPr lang="en-US" dirty="0" smtClean="0"/>
              <a:t>Brumm</a:t>
            </a:r>
            <a:r>
              <a:rPr lang="en-US" dirty="0" smtClean="0"/>
              <a:t>  (2010, p. 182 &amp; 193) quotes </a:t>
            </a:r>
            <a:r>
              <a:rPr lang="en-US" dirty="0" smtClean="0"/>
              <a:t>McBryde</a:t>
            </a:r>
            <a:r>
              <a:rPr lang="en-US" dirty="0" smtClean="0"/>
              <a:t> in suggesting</a:t>
            </a:r>
          </a:p>
          <a:p>
            <a:r>
              <a:rPr lang="en-US" dirty="0" smtClean="0"/>
              <a:t>Mt William’s axe heads were valued for symbolic purposes</a:t>
            </a:r>
          </a:p>
          <a:p>
            <a:r>
              <a:rPr lang="en-US" dirty="0"/>
              <a:t>a</a:t>
            </a:r>
            <a:r>
              <a:rPr lang="en-US" dirty="0" smtClean="0"/>
              <a:t>nd not put to everyday use. Equivalent local outcrops meant</a:t>
            </a:r>
          </a:p>
          <a:p>
            <a:r>
              <a:rPr lang="en-US" dirty="0"/>
              <a:t>t</a:t>
            </a:r>
            <a:r>
              <a:rPr lang="en-US" dirty="0" smtClean="0"/>
              <a:t>here was no technological necessity for such distant trading.</a:t>
            </a:r>
          </a:p>
          <a:p>
            <a:endParaRPr lang="en-US" dirty="0"/>
          </a:p>
          <a:p>
            <a:r>
              <a:rPr lang="en-US" dirty="0" smtClean="0"/>
              <a:t> </a:t>
            </a:r>
          </a:p>
          <a:p>
            <a:r>
              <a:rPr lang="en-US" dirty="0" smtClean="0"/>
              <a:t>   </a:t>
            </a:r>
            <a:endParaRPr lang="en-US" dirty="0"/>
          </a:p>
          <a:p>
            <a:endParaRPr lang="en-US" dirty="0"/>
          </a:p>
        </p:txBody>
      </p:sp>
      <p:pic>
        <p:nvPicPr>
          <p:cNvPr id="5" name="Picture 4" descr="_MG_067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522" y="-77304"/>
            <a:ext cx="5046870" cy="4554795"/>
          </a:xfrm>
          <a:prstGeom prst="rect">
            <a:avLst/>
          </a:prstGeom>
        </p:spPr>
      </p:pic>
      <p:sp>
        <p:nvSpPr>
          <p:cNvPr id="6" name="Title 1"/>
          <p:cNvSpPr txBox="1">
            <a:spLocks/>
          </p:cNvSpPr>
          <p:nvPr/>
        </p:nvSpPr>
        <p:spPr>
          <a:xfrm>
            <a:off x="373204" y="1353599"/>
            <a:ext cx="3589199" cy="678401"/>
          </a:xfrm>
          <a:prstGeom prst="rect">
            <a:avLst/>
          </a:prstGeom>
        </p:spPr>
        <p:txBody>
          <a:bodyPr vert="horz" lIns="91440" tIns="45720" rIns="91440" bIns="45720" rtlCol="0" anchor="b" anchorCtr="0">
            <a:noAutofit/>
            <a:scene3d>
              <a:camera prst="orthographicFront"/>
              <a:lightRig rig="glow" dir="tl">
                <a:rot lat="0" lon="0" rev="5400000"/>
              </a:lightRig>
            </a:scene3d>
            <a:sp3d contourW="12700">
              <a:bevelT w="25400" h="25400"/>
              <a:contourClr>
                <a:schemeClr val="accent6">
                  <a:shade val="73000"/>
                </a:schemeClr>
              </a:contourClr>
            </a:sp3d>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2400" b="1" dirty="0" smtClean="0">
                <a:ln w="11430"/>
                <a:solidFill>
                  <a:srgbClr val="FFFF00"/>
                </a:solidFill>
                <a:effectLst>
                  <a:outerShdw blurRad="80000" dist="40000" dir="5040000" algn="tl">
                    <a:srgbClr val="000000">
                      <a:alpha val="30000"/>
                    </a:srgbClr>
                  </a:outerShdw>
                </a:effectLst>
              </a:rPr>
              <a:t>40, 000BC to 1840AD</a:t>
            </a:r>
            <a:endParaRPr lang="en-US" sz="2400" b="1" dirty="0">
              <a:ln w="11430"/>
              <a:solidFill>
                <a:srgbClr val="FFFF00"/>
              </a:solidFill>
              <a:effectLst>
                <a:outerShdw blurRad="80000" dist="40000" dir="5040000" algn="tl">
                  <a:srgbClr val="000000">
                    <a:alpha val="30000"/>
                  </a:srgbClr>
                </a:outerShdw>
              </a:effectLst>
            </a:endParaRPr>
          </a:p>
        </p:txBody>
      </p:sp>
      <p:sp>
        <p:nvSpPr>
          <p:cNvPr id="7" name="TextBox 6"/>
          <p:cNvSpPr txBox="1"/>
          <p:nvPr/>
        </p:nvSpPr>
        <p:spPr>
          <a:xfrm>
            <a:off x="6869044" y="4095283"/>
            <a:ext cx="2142434" cy="2123658"/>
          </a:xfrm>
          <a:prstGeom prst="rect">
            <a:avLst/>
          </a:prstGeom>
          <a:noFill/>
        </p:spPr>
        <p:txBody>
          <a:bodyPr wrap="square" rtlCol="0">
            <a:spAutoFit/>
          </a:bodyPr>
          <a:lstStyle/>
          <a:p>
            <a:pPr algn="just"/>
            <a:endParaRPr lang="en-US" sz="1200" dirty="0">
              <a:solidFill>
                <a:schemeClr val="accent6">
                  <a:lumMod val="75000"/>
                </a:schemeClr>
              </a:solidFill>
              <a:latin typeface="Arial"/>
              <a:cs typeface="Arial"/>
            </a:endParaRPr>
          </a:p>
          <a:p>
            <a:pPr algn="just"/>
            <a:r>
              <a:rPr lang="en-US" sz="1200" dirty="0" smtClean="0">
                <a:solidFill>
                  <a:schemeClr val="accent6">
                    <a:lumMod val="75000"/>
                  </a:schemeClr>
                </a:solidFill>
                <a:latin typeface="Arial"/>
                <a:cs typeface="Arial"/>
              </a:rPr>
              <a:t>This greenstone axe head, in seemingly perfect condition, was found at Tottenham, central NSW </a:t>
            </a:r>
            <a:r>
              <a:rPr lang="en-US" sz="1200" dirty="0">
                <a:solidFill>
                  <a:schemeClr val="accent6">
                    <a:lumMod val="75000"/>
                  </a:schemeClr>
                </a:solidFill>
                <a:latin typeface="Arial"/>
                <a:cs typeface="Arial"/>
              </a:rPr>
              <a:t>d</a:t>
            </a:r>
            <a:r>
              <a:rPr lang="en-US" sz="1200" dirty="0" smtClean="0">
                <a:solidFill>
                  <a:schemeClr val="accent6">
                    <a:lumMod val="75000"/>
                  </a:schemeClr>
                </a:solidFill>
                <a:latin typeface="Arial"/>
                <a:cs typeface="Arial"/>
              </a:rPr>
              <a:t>uring </a:t>
            </a:r>
            <a:r>
              <a:rPr lang="en-US" sz="1200" dirty="0">
                <a:solidFill>
                  <a:schemeClr val="accent6">
                    <a:lumMod val="75000"/>
                  </a:schemeClr>
                </a:solidFill>
                <a:latin typeface="Arial"/>
                <a:cs typeface="Arial"/>
              </a:rPr>
              <a:t>the 1920’s and </a:t>
            </a:r>
            <a:r>
              <a:rPr lang="en-US" sz="1200" dirty="0" smtClean="0">
                <a:solidFill>
                  <a:schemeClr val="accent6">
                    <a:lumMod val="75000"/>
                  </a:schemeClr>
                </a:solidFill>
                <a:latin typeface="Arial"/>
                <a:cs typeface="Arial"/>
              </a:rPr>
              <a:t>may well have </a:t>
            </a:r>
            <a:r>
              <a:rPr lang="en-US" sz="1200" dirty="0">
                <a:solidFill>
                  <a:schemeClr val="accent6">
                    <a:lumMod val="75000"/>
                  </a:schemeClr>
                </a:solidFill>
                <a:latin typeface="Arial"/>
                <a:cs typeface="Arial"/>
              </a:rPr>
              <a:t>originated from Mt </a:t>
            </a:r>
            <a:r>
              <a:rPr lang="en-US" sz="1200" dirty="0" smtClean="0">
                <a:solidFill>
                  <a:schemeClr val="accent6">
                    <a:lumMod val="75000"/>
                  </a:schemeClr>
                </a:solidFill>
                <a:latin typeface="Arial"/>
                <a:cs typeface="Arial"/>
              </a:rPr>
              <a:t>Wilson, Victoria some 600km to the South.</a:t>
            </a:r>
          </a:p>
          <a:p>
            <a:pPr algn="just"/>
            <a:r>
              <a:rPr lang="en-US" sz="1200" i="1" dirty="0" smtClean="0">
                <a:solidFill>
                  <a:schemeClr val="accent6">
                    <a:lumMod val="75000"/>
                  </a:schemeClr>
                </a:solidFill>
                <a:latin typeface="Arial"/>
                <a:cs typeface="Arial"/>
              </a:rPr>
              <a:t>Image: Cam Mills 2013  </a:t>
            </a:r>
            <a:endParaRPr lang="en-US" sz="1200" i="1" dirty="0">
              <a:solidFill>
                <a:schemeClr val="accent6">
                  <a:lumMod val="75000"/>
                </a:schemeClr>
              </a:solidFill>
              <a:latin typeface="Arial"/>
              <a:cs typeface="Arial"/>
            </a:endParaRPr>
          </a:p>
          <a:p>
            <a:pPr algn="just"/>
            <a:endParaRPr lang="en-US" sz="1200" dirty="0">
              <a:latin typeface="Arial"/>
              <a:cs typeface="Arial"/>
            </a:endParaRPr>
          </a:p>
        </p:txBody>
      </p:sp>
    </p:spTree>
    <p:extLst>
      <p:ext uri="{BB962C8B-B14F-4D97-AF65-F5344CB8AC3E}">
        <p14:creationId xmlns:p14="http://schemas.microsoft.com/office/powerpoint/2010/main" val="25583718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noe-of-Darney-Island 1849.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556" b="5556"/>
          <a:stretch>
            <a:fillRect/>
          </a:stretch>
        </p:blipFill>
        <p:spPr>
          <a:xfrm rot="21414040">
            <a:off x="531721" y="-250973"/>
            <a:ext cx="5895294" cy="3896471"/>
          </a:xfrm>
        </p:spPr>
      </p:pic>
      <p:sp>
        <p:nvSpPr>
          <p:cNvPr id="6" name="TextBox 5"/>
          <p:cNvSpPr txBox="1"/>
          <p:nvPr/>
        </p:nvSpPr>
        <p:spPr>
          <a:xfrm>
            <a:off x="6648174" y="152762"/>
            <a:ext cx="2286000" cy="2123658"/>
          </a:xfrm>
          <a:prstGeom prst="rect">
            <a:avLst/>
          </a:prstGeom>
          <a:noFill/>
        </p:spPr>
        <p:txBody>
          <a:bodyPr wrap="square" rtlCol="0">
            <a:spAutoFit/>
          </a:bodyPr>
          <a:lstStyle/>
          <a:p>
            <a:pPr algn="just"/>
            <a:endParaRPr lang="en-US" sz="1200" dirty="0">
              <a:solidFill>
                <a:schemeClr val="accent6">
                  <a:lumMod val="75000"/>
                </a:schemeClr>
              </a:solidFill>
              <a:latin typeface="Arial"/>
              <a:cs typeface="Arial"/>
            </a:endParaRPr>
          </a:p>
          <a:p>
            <a:r>
              <a:rPr lang="en-US" sz="1200" dirty="0" smtClean="0">
                <a:solidFill>
                  <a:schemeClr val="accent6">
                    <a:lumMod val="75000"/>
                  </a:schemeClr>
                </a:solidFill>
                <a:latin typeface="Arial"/>
                <a:cs typeface="Arial"/>
              </a:rPr>
              <a:t>Canoe of </a:t>
            </a:r>
            <a:r>
              <a:rPr lang="en-US" sz="1200" dirty="0" smtClean="0">
                <a:solidFill>
                  <a:schemeClr val="accent6">
                    <a:lumMod val="75000"/>
                  </a:schemeClr>
                </a:solidFill>
                <a:latin typeface="Arial"/>
                <a:cs typeface="Arial"/>
              </a:rPr>
              <a:t>Darnely</a:t>
            </a:r>
            <a:r>
              <a:rPr lang="en-US" sz="1200" dirty="0" smtClean="0">
                <a:solidFill>
                  <a:schemeClr val="accent6">
                    <a:lumMod val="75000"/>
                  </a:schemeClr>
                </a:solidFill>
                <a:latin typeface="Arial"/>
                <a:cs typeface="Arial"/>
              </a:rPr>
              <a:t> Island, 1849. </a:t>
            </a:r>
            <a:r>
              <a:rPr lang="en-US" sz="1200" dirty="0">
                <a:solidFill>
                  <a:schemeClr val="accent6">
                    <a:lumMod val="75000"/>
                  </a:schemeClr>
                </a:solidFill>
                <a:latin typeface="Arial"/>
                <a:cs typeface="Arial"/>
              </a:rPr>
              <a:t>Harden S. </a:t>
            </a:r>
            <a:r>
              <a:rPr lang="en-US" sz="1200" dirty="0" smtClean="0">
                <a:solidFill>
                  <a:schemeClr val="accent6">
                    <a:lumMod val="75000"/>
                  </a:schemeClr>
                </a:solidFill>
                <a:latin typeface="Arial"/>
                <a:cs typeface="Arial"/>
              </a:rPr>
              <a:t>Melville.</a:t>
            </a:r>
          </a:p>
          <a:p>
            <a:pPr algn="just"/>
            <a:endParaRPr lang="en-US" sz="1200" dirty="0" smtClean="0">
              <a:solidFill>
                <a:schemeClr val="accent6">
                  <a:lumMod val="75000"/>
                </a:schemeClr>
              </a:solidFill>
              <a:latin typeface="Arial"/>
              <a:cs typeface="Arial"/>
            </a:endParaRPr>
          </a:p>
          <a:p>
            <a:r>
              <a:rPr lang="en-US" sz="1200" dirty="0" smtClean="0">
                <a:solidFill>
                  <a:schemeClr val="accent6">
                    <a:lumMod val="75000"/>
                  </a:schemeClr>
                </a:solidFill>
                <a:latin typeface="Arial"/>
                <a:cs typeface="Arial"/>
              </a:rPr>
              <a:t>Plate </a:t>
            </a:r>
            <a:r>
              <a:rPr lang="en-US" sz="1200" dirty="0">
                <a:solidFill>
                  <a:schemeClr val="accent6">
                    <a:lumMod val="75000"/>
                  </a:schemeClr>
                </a:solidFill>
                <a:latin typeface="Arial"/>
                <a:cs typeface="Arial"/>
              </a:rPr>
              <a:t>no. XIX of: Sketches in Australia and the adjacent </a:t>
            </a:r>
            <a:r>
              <a:rPr lang="en-US" sz="1200" dirty="0" smtClean="0">
                <a:solidFill>
                  <a:schemeClr val="accent6">
                    <a:lumMod val="75000"/>
                  </a:schemeClr>
                </a:solidFill>
                <a:latin typeface="Arial"/>
                <a:cs typeface="Arial"/>
              </a:rPr>
              <a:t>islands. Shows </a:t>
            </a:r>
            <a:r>
              <a:rPr lang="en-US" sz="1200" dirty="0">
                <a:solidFill>
                  <a:schemeClr val="accent6">
                    <a:lumMod val="75000"/>
                  </a:schemeClr>
                </a:solidFill>
                <a:latin typeface="Arial"/>
                <a:cs typeface="Arial"/>
              </a:rPr>
              <a:t>dugout canoe being prepared for a voyage</a:t>
            </a:r>
            <a:r>
              <a:rPr lang="en-US" sz="1200" dirty="0" smtClean="0">
                <a:solidFill>
                  <a:schemeClr val="accent6">
                    <a:lumMod val="75000"/>
                  </a:schemeClr>
                </a:solidFill>
                <a:latin typeface="Arial"/>
                <a:cs typeface="Arial"/>
              </a:rPr>
              <a:t>.</a:t>
            </a:r>
            <a:endParaRPr lang="en-US" sz="1200" dirty="0">
              <a:solidFill>
                <a:schemeClr val="accent6">
                  <a:lumMod val="75000"/>
                </a:schemeClr>
              </a:solidFill>
              <a:latin typeface="Arial"/>
              <a:cs typeface="Arial"/>
            </a:endParaRPr>
          </a:p>
          <a:p>
            <a:endParaRPr lang="en-US" sz="1200" dirty="0" smtClean="0">
              <a:solidFill>
                <a:schemeClr val="accent6">
                  <a:lumMod val="75000"/>
                </a:schemeClr>
              </a:solidFill>
              <a:latin typeface="Arial"/>
              <a:cs typeface="Arial"/>
            </a:endParaRPr>
          </a:p>
          <a:p>
            <a:r>
              <a:rPr lang="en-US" sz="1200" i="1" dirty="0" smtClean="0">
                <a:solidFill>
                  <a:schemeClr val="accent6">
                    <a:lumMod val="75000"/>
                  </a:schemeClr>
                </a:solidFill>
                <a:latin typeface="Arial"/>
                <a:cs typeface="Arial"/>
              </a:rPr>
              <a:t>Image: Sourced from State Library of Victoria</a:t>
            </a:r>
            <a:endParaRPr lang="en-US" sz="1200" i="1" dirty="0">
              <a:solidFill>
                <a:schemeClr val="accent6">
                  <a:lumMod val="75000"/>
                </a:schemeClr>
              </a:solidFill>
              <a:latin typeface="Arial"/>
              <a:cs typeface="Arial"/>
            </a:endParaRPr>
          </a:p>
        </p:txBody>
      </p:sp>
      <p:sp>
        <p:nvSpPr>
          <p:cNvPr id="7" name="Title 1"/>
          <p:cNvSpPr txBox="1">
            <a:spLocks/>
          </p:cNvSpPr>
          <p:nvPr/>
        </p:nvSpPr>
        <p:spPr>
          <a:xfrm>
            <a:off x="265043" y="3802020"/>
            <a:ext cx="8591826" cy="655003"/>
          </a:xfrm>
          <a:prstGeom prst="rect">
            <a:avLst/>
          </a:prstGeom>
        </p:spPr>
        <p:txBody>
          <a:bodyPr vert="horz" lIns="91440" tIns="45720" rIns="91440" bIns="45720" rtlCol="0" anchor="b" anchorCtr="0">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b="0" kern="1200">
                <a:solidFill>
                  <a:schemeClr val="bg1"/>
                </a:solidFill>
                <a:effectLst>
                  <a:outerShdw blurRad="63500" dist="50800" dir="2700000" algn="tl" rotWithShape="0">
                    <a:prstClr val="black">
                      <a:alpha val="50000"/>
                    </a:prstClr>
                  </a:outerShdw>
                </a:effectLst>
                <a:latin typeface="+mj-lt"/>
                <a:ea typeface="+mj-ea"/>
                <a:cs typeface="+mj-cs"/>
              </a:defRPr>
            </a:lvl1pPr>
          </a:lstStyle>
          <a:p>
            <a:r>
              <a:rPr lang="en-US" sz="3600" b="1" dirty="0" smtClean="0">
                <a:ln w="11430"/>
                <a:solidFill>
                  <a:srgbClr val="FFFF00"/>
                </a:solidFill>
                <a:effectLst>
                  <a:outerShdw blurRad="80000" dist="40000" dir="5040000" algn="tl">
                    <a:srgbClr val="000000">
                      <a:alpha val="30000"/>
                    </a:srgbClr>
                  </a:outerShdw>
                </a:effectLst>
              </a:rPr>
              <a:t>Torres Straight Seafaring </a:t>
            </a:r>
            <a:r>
              <a:rPr lang="en-US" sz="3600" b="1" dirty="0">
                <a:ln w="11430"/>
                <a:solidFill>
                  <a:srgbClr val="FFFF00"/>
                </a:solidFill>
                <a:effectLst>
                  <a:outerShdw blurRad="80000" dist="40000" dir="5040000" algn="tl">
                    <a:srgbClr val="000000">
                      <a:alpha val="30000"/>
                    </a:srgbClr>
                  </a:outerShdw>
                </a:effectLst>
              </a:rPr>
              <a:t>D</a:t>
            </a:r>
            <a:r>
              <a:rPr lang="en-US" sz="3600" b="1" dirty="0" smtClean="0">
                <a:ln w="11430"/>
                <a:solidFill>
                  <a:srgbClr val="FFFF00"/>
                </a:solidFill>
                <a:effectLst>
                  <a:outerShdw blurRad="80000" dist="40000" dir="5040000" algn="tl">
                    <a:srgbClr val="000000">
                      <a:alpha val="30000"/>
                    </a:srgbClr>
                  </a:outerShdw>
                </a:effectLst>
              </a:rPr>
              <a:t>ugout </a:t>
            </a:r>
            <a:r>
              <a:rPr lang="en-US" sz="3600" b="1" dirty="0">
                <a:ln w="11430"/>
                <a:solidFill>
                  <a:srgbClr val="FFFF00"/>
                </a:solidFill>
                <a:effectLst>
                  <a:outerShdw blurRad="80000" dist="40000" dir="5040000" algn="tl">
                    <a:srgbClr val="000000">
                      <a:alpha val="30000"/>
                    </a:srgbClr>
                  </a:outerShdw>
                </a:effectLst>
              </a:rPr>
              <a:t>C</a:t>
            </a:r>
            <a:r>
              <a:rPr lang="en-US" sz="3600" b="1" dirty="0" smtClean="0">
                <a:ln w="11430"/>
                <a:solidFill>
                  <a:srgbClr val="FFFF00"/>
                </a:solidFill>
                <a:effectLst>
                  <a:outerShdw blurRad="80000" dist="40000" dir="5040000" algn="tl">
                    <a:srgbClr val="000000">
                      <a:alpha val="30000"/>
                    </a:srgbClr>
                  </a:outerShdw>
                </a:effectLst>
              </a:rPr>
              <a:t>anoe </a:t>
            </a:r>
            <a:endParaRPr lang="en-US" sz="3600" b="1" dirty="0">
              <a:ln w="11430"/>
              <a:solidFill>
                <a:srgbClr val="FFFF00"/>
              </a:solidFill>
              <a:effectLst>
                <a:outerShdw blurRad="80000" dist="40000" dir="5040000" algn="tl">
                  <a:srgbClr val="000000">
                    <a:alpha val="30000"/>
                  </a:srgbClr>
                </a:outerShdw>
              </a:effectLst>
            </a:endParaRPr>
          </a:p>
        </p:txBody>
      </p:sp>
      <p:sp>
        <p:nvSpPr>
          <p:cNvPr id="10" name="TextBox 9"/>
          <p:cNvSpPr txBox="1"/>
          <p:nvPr/>
        </p:nvSpPr>
        <p:spPr>
          <a:xfrm>
            <a:off x="1943652" y="5245652"/>
            <a:ext cx="184666" cy="369332"/>
          </a:xfrm>
          <a:prstGeom prst="rect">
            <a:avLst/>
          </a:prstGeom>
          <a:noFill/>
        </p:spPr>
        <p:txBody>
          <a:bodyPr wrap="none" rtlCol="0">
            <a:spAutoFit/>
          </a:bodyPr>
          <a:lstStyle/>
          <a:p>
            <a:endParaRPr lang="en-US" dirty="0"/>
          </a:p>
        </p:txBody>
      </p:sp>
      <p:sp>
        <p:nvSpPr>
          <p:cNvPr id="13" name="Subtitle 2"/>
          <p:cNvSpPr>
            <a:spLocks noGrp="1"/>
          </p:cNvSpPr>
          <p:nvPr/>
        </p:nvSpPr>
        <p:spPr>
          <a:xfrm>
            <a:off x="265043" y="4538871"/>
            <a:ext cx="8757480" cy="2065130"/>
          </a:xfrm>
          <a:prstGeom prst="rect">
            <a:avLst/>
          </a:prstGeo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defTabSz="914400" rtl="0" eaLnBrk="1" latinLnBrk="0" hangingPunct="1">
              <a:spcBef>
                <a:spcPts val="600"/>
              </a:spcBef>
              <a:buFont typeface="Wingdings 2" pitchFamily="18" charset="2"/>
              <a:buNone/>
              <a:defRPr sz="22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2pPr>
            <a:lvl3pPr marL="914400" indent="0" algn="ctr" defTabSz="914400" rtl="0" eaLnBrk="1" latinLnBrk="0" hangingPunct="1">
              <a:spcBef>
                <a:spcPts val="600"/>
              </a:spcBef>
              <a:buFont typeface="Wingdings 2" pitchFamily="18" charset="2"/>
              <a:buNone/>
              <a:defRPr sz="20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9pPr>
          </a:lstStyle>
          <a:p>
            <a:pPr algn="just"/>
            <a:r>
              <a:rPr lang="en-US" dirty="0" smtClean="0">
                <a:solidFill>
                  <a:schemeClr val="accent1"/>
                </a:solidFill>
              </a:rPr>
              <a:t>Seafaring canoes have plied Northern Australian waters for up to 8,000 years, with many seafaring technologies in evidence for at least 3,000 years (</a:t>
            </a:r>
            <a:r>
              <a:rPr lang="en-US" dirty="0" smtClean="0">
                <a:solidFill>
                  <a:schemeClr val="accent1"/>
                </a:solidFill>
              </a:rPr>
              <a:t>Florek</a:t>
            </a:r>
            <a:r>
              <a:rPr lang="en-US" dirty="0" smtClean="0">
                <a:solidFill>
                  <a:schemeClr val="accent1"/>
                </a:solidFill>
              </a:rPr>
              <a:t>, 2012).</a:t>
            </a:r>
          </a:p>
          <a:p>
            <a:pPr algn="just"/>
            <a:r>
              <a:rPr lang="en-US" dirty="0">
                <a:solidFill>
                  <a:schemeClr val="accent1"/>
                </a:solidFill>
              </a:rPr>
              <a:t>Oakes (2013) states a variety of natural materials and techniques were combined into canoe components, such as canoe sails</a:t>
            </a:r>
            <a:r>
              <a:rPr lang="en-US" dirty="0" smtClean="0">
                <a:solidFill>
                  <a:schemeClr val="accent1"/>
                </a:solidFill>
              </a:rPr>
              <a:t>. </a:t>
            </a:r>
            <a:endParaRPr lang="en-US" dirty="0">
              <a:solidFill>
                <a:schemeClr val="accent1"/>
              </a:solidFill>
            </a:endParaRPr>
          </a:p>
          <a:p>
            <a:pPr algn="just"/>
            <a:r>
              <a:rPr lang="en-US" dirty="0" smtClean="0">
                <a:solidFill>
                  <a:schemeClr val="accent1"/>
                </a:solidFill>
              </a:rPr>
              <a:t>Canoes were employed in fishing, trading, travelling and exploration, with celestial navigation enabling longer ocean voyages. Double outriggers suited strong currents found in the Torres Straight (</a:t>
            </a:r>
            <a:r>
              <a:rPr lang="en-US" dirty="0" smtClean="0">
                <a:solidFill>
                  <a:schemeClr val="accent1"/>
                </a:solidFill>
              </a:rPr>
              <a:t>australia.gov.au</a:t>
            </a:r>
            <a:r>
              <a:rPr lang="en-US" dirty="0" smtClean="0">
                <a:solidFill>
                  <a:schemeClr val="accent1"/>
                </a:solidFill>
              </a:rPr>
              <a:t>). </a:t>
            </a:r>
          </a:p>
          <a:p>
            <a:pPr algn="just"/>
            <a:endParaRPr lang="en-US" dirty="0" smtClean="0">
              <a:solidFill>
                <a:schemeClr val="accent1"/>
              </a:solidFill>
            </a:endParaRPr>
          </a:p>
        </p:txBody>
      </p:sp>
    </p:spTree>
    <p:extLst>
      <p:ext uri="{BB962C8B-B14F-4D97-AF65-F5344CB8AC3E}">
        <p14:creationId xmlns:p14="http://schemas.microsoft.com/office/powerpoint/2010/main" val="1537062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st-furn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84" y="1587631"/>
            <a:ext cx="3468128" cy="4502068"/>
          </a:xfrm>
          <a:prstGeom prst="rect">
            <a:avLst/>
          </a:prstGeom>
        </p:spPr>
      </p:pic>
      <p:sp>
        <p:nvSpPr>
          <p:cNvPr id="6" name="TextBox 5"/>
          <p:cNvSpPr txBox="1"/>
          <p:nvPr/>
        </p:nvSpPr>
        <p:spPr>
          <a:xfrm>
            <a:off x="703058" y="6143627"/>
            <a:ext cx="314108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a:solidFill>
                <a:schemeClr val="accent6">
                  <a:lumMod val="75000"/>
                </a:schemeClr>
              </a:solidFill>
              <a:latin typeface="Arial"/>
              <a:cs typeface="Arial"/>
            </a:endParaRPr>
          </a:p>
          <a:p>
            <a:r>
              <a:rPr lang="en-US" sz="1200" dirty="0">
                <a:solidFill>
                  <a:schemeClr val="accent6">
                    <a:lumMod val="75000"/>
                  </a:schemeClr>
                </a:solidFill>
                <a:latin typeface="Arial"/>
                <a:cs typeface="Arial"/>
              </a:rPr>
              <a:t>Cold Blast Charcoal Fueled Iron Furnace</a:t>
            </a:r>
            <a:endParaRPr lang="en-US" sz="1200" dirty="0" smtClean="0">
              <a:solidFill>
                <a:schemeClr val="accent6">
                  <a:lumMod val="75000"/>
                </a:schemeClr>
              </a:solidFill>
              <a:latin typeface="Arial"/>
              <a:cs typeface="Arial"/>
            </a:endParaRPr>
          </a:p>
          <a:p>
            <a:r>
              <a:rPr lang="en-US" sz="1200" i="1" dirty="0" smtClean="0">
                <a:solidFill>
                  <a:schemeClr val="accent6">
                    <a:lumMod val="75000"/>
                  </a:schemeClr>
                </a:solidFill>
                <a:latin typeface="Arial"/>
                <a:cs typeface="Arial"/>
              </a:rPr>
              <a:t>Image: </a:t>
            </a:r>
            <a:r>
              <a:rPr lang="en-US" sz="1200" i="1" dirty="0" smtClean="0">
                <a:solidFill>
                  <a:schemeClr val="accent6">
                    <a:lumMod val="75000"/>
                  </a:schemeClr>
                </a:solidFill>
                <a:latin typeface="Arial"/>
                <a:cs typeface="Arial"/>
              </a:rPr>
              <a:t>www.explorepahistory.com</a:t>
            </a:r>
            <a:endParaRPr lang="en-US" sz="1200" i="1" dirty="0">
              <a:solidFill>
                <a:schemeClr val="accent6">
                  <a:lumMod val="75000"/>
                </a:schemeClr>
              </a:solidFill>
              <a:latin typeface="Arial"/>
              <a:cs typeface="Arial"/>
            </a:endParaRPr>
          </a:p>
        </p:txBody>
      </p:sp>
      <p:sp>
        <p:nvSpPr>
          <p:cNvPr id="7" name="Title 1"/>
          <p:cNvSpPr txBox="1">
            <a:spLocks/>
          </p:cNvSpPr>
          <p:nvPr/>
        </p:nvSpPr>
        <p:spPr>
          <a:xfrm>
            <a:off x="4568075" y="437909"/>
            <a:ext cx="4038710" cy="836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1"/>
                </a:solidFill>
              </a:rPr>
              <a:t>Charcoal Fueled</a:t>
            </a:r>
          </a:p>
          <a:p>
            <a:pPr algn="l"/>
            <a:r>
              <a:rPr lang="en-US" sz="3200" dirty="0" smtClean="0">
                <a:solidFill>
                  <a:schemeClr val="accent1"/>
                </a:solidFill>
              </a:rPr>
              <a:t>Blast Furnace</a:t>
            </a:r>
            <a:endParaRPr lang="en-US" sz="3200" dirty="0">
              <a:solidFill>
                <a:schemeClr val="accent1"/>
              </a:solidFill>
            </a:endParaRPr>
          </a:p>
        </p:txBody>
      </p:sp>
      <p:sp>
        <p:nvSpPr>
          <p:cNvPr id="8" name="Subtitle 2"/>
          <p:cNvSpPr>
            <a:spLocks noGrp="1"/>
          </p:cNvSpPr>
          <p:nvPr/>
        </p:nvSpPr>
        <p:spPr>
          <a:xfrm>
            <a:off x="4482728" y="1281445"/>
            <a:ext cx="4373529" cy="5211287"/>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600" dirty="0">
              <a:solidFill>
                <a:schemeClr val="accent1"/>
              </a:solidFill>
            </a:endParaRPr>
          </a:p>
          <a:p>
            <a:pPr algn="just"/>
            <a:endParaRPr lang="en-US" sz="1600" dirty="0" smtClean="0">
              <a:solidFill>
                <a:schemeClr val="accent1"/>
              </a:solidFill>
            </a:endParaRPr>
          </a:p>
          <a:p>
            <a:pPr algn="just"/>
            <a:endParaRPr lang="en-US" sz="1600" dirty="0" smtClean="0">
              <a:solidFill>
                <a:schemeClr val="accent1"/>
              </a:solidFill>
            </a:endParaRPr>
          </a:p>
        </p:txBody>
      </p:sp>
      <p:sp>
        <p:nvSpPr>
          <p:cNvPr id="9" name="TextBox 8"/>
          <p:cNvSpPr txBox="1"/>
          <p:nvPr/>
        </p:nvSpPr>
        <p:spPr>
          <a:xfrm>
            <a:off x="5227573" y="1406188"/>
            <a:ext cx="184666" cy="369332"/>
          </a:xfrm>
          <a:prstGeom prst="rect">
            <a:avLst/>
          </a:prstGeom>
          <a:noFill/>
        </p:spPr>
        <p:txBody>
          <a:bodyPr wrap="none" rtlCol="0">
            <a:spAutoFit/>
          </a:bodyPr>
          <a:lstStyle/>
          <a:p>
            <a:endParaRPr lang="en-US" dirty="0"/>
          </a:p>
        </p:txBody>
      </p:sp>
      <p:sp>
        <p:nvSpPr>
          <p:cNvPr id="10" name="Subtitle 2"/>
          <p:cNvSpPr>
            <a:spLocks noGrp="1"/>
          </p:cNvSpPr>
          <p:nvPr/>
        </p:nvSpPr>
        <p:spPr>
          <a:xfrm>
            <a:off x="4482728" y="1406189"/>
            <a:ext cx="4373529"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smtClean="0">
                <a:solidFill>
                  <a:schemeClr val="accent1"/>
                </a:solidFill>
              </a:rPr>
              <a:t>9</a:t>
            </a:r>
            <a:r>
              <a:rPr lang="en-US" sz="1600" baseline="30000" dirty="0" smtClean="0">
                <a:solidFill>
                  <a:schemeClr val="accent1"/>
                </a:solidFill>
              </a:rPr>
              <a:t>th</a:t>
            </a:r>
            <a:r>
              <a:rPr lang="en-US" sz="1600" dirty="0" smtClean="0">
                <a:solidFill>
                  <a:schemeClr val="accent1"/>
                </a:solidFill>
              </a:rPr>
              <a:t> Century BC China </a:t>
            </a:r>
            <a:r>
              <a:rPr lang="en-US" sz="1600" dirty="0" smtClean="0">
                <a:solidFill>
                  <a:schemeClr val="accent1"/>
                </a:solidFill>
              </a:rPr>
              <a:t>saw the </a:t>
            </a:r>
            <a:r>
              <a:rPr lang="en-US" sz="1600" dirty="0" smtClean="0">
                <a:solidFill>
                  <a:schemeClr val="accent1"/>
                </a:solidFill>
              </a:rPr>
              <a:t>blast furnace </a:t>
            </a:r>
            <a:r>
              <a:rPr lang="en-US" sz="1600" dirty="0" smtClean="0">
                <a:solidFill>
                  <a:schemeClr val="accent1"/>
                </a:solidFill>
              </a:rPr>
              <a:t>used in </a:t>
            </a:r>
            <a:r>
              <a:rPr lang="en-US" sz="1600" dirty="0" smtClean="0">
                <a:solidFill>
                  <a:schemeClr val="accent1"/>
                </a:solidFill>
              </a:rPr>
              <a:t>iron production (Fagan, 2004, P48).</a:t>
            </a:r>
          </a:p>
          <a:p>
            <a:pPr algn="just"/>
            <a:r>
              <a:rPr lang="en-US" sz="1600" dirty="0" smtClean="0">
                <a:solidFill>
                  <a:schemeClr val="accent1"/>
                </a:solidFill>
              </a:rPr>
              <a:t>About 12th Century AD the first “true blast f</a:t>
            </a:r>
            <a:r>
              <a:rPr lang="en-US" sz="1600" dirty="0" smtClean="0">
                <a:solidFill>
                  <a:srgbClr val="F8C000"/>
                </a:solidFill>
              </a:rPr>
              <a:t>urnaces” appear in medieval Europe, at </a:t>
            </a:r>
            <a:r>
              <a:rPr lang="en-US" sz="1600" dirty="0">
                <a:solidFill>
                  <a:srgbClr val="F8C000"/>
                </a:solidFill>
              </a:rPr>
              <a:t>Lapphyttan</a:t>
            </a:r>
            <a:r>
              <a:rPr lang="en-US" sz="1600" dirty="0">
                <a:solidFill>
                  <a:srgbClr val="F8C000"/>
                </a:solidFill>
              </a:rPr>
              <a:t>, Sweden </a:t>
            </a:r>
            <a:r>
              <a:rPr lang="en-US" sz="1600" dirty="0" smtClean="0">
                <a:solidFill>
                  <a:srgbClr val="F8C000"/>
                </a:solidFill>
              </a:rPr>
              <a:t>and later France in </a:t>
            </a:r>
            <a:r>
              <a:rPr lang="en-US" sz="1600" dirty="0">
                <a:solidFill>
                  <a:srgbClr val="F8C000"/>
                </a:solidFill>
              </a:rPr>
              <a:t>1400 (</a:t>
            </a:r>
            <a:r>
              <a:rPr lang="en-US" sz="1600" dirty="0" smtClean="0">
                <a:solidFill>
                  <a:srgbClr val="F8C000"/>
                </a:solidFill>
              </a:rPr>
              <a:t>engr.psu.edu</a:t>
            </a:r>
            <a:r>
              <a:rPr lang="en-US" sz="1600" dirty="0" smtClean="0">
                <a:solidFill>
                  <a:srgbClr val="F8C000"/>
                </a:solidFill>
              </a:rPr>
              <a:t>, </a:t>
            </a:r>
            <a:r>
              <a:rPr lang="en-US" sz="1600" dirty="0" smtClean="0">
                <a:solidFill>
                  <a:srgbClr val="F8C000"/>
                </a:solidFill>
              </a:rPr>
              <a:t>n.d.</a:t>
            </a:r>
            <a:r>
              <a:rPr lang="en-US" sz="1600" dirty="0" smtClean="0">
                <a:solidFill>
                  <a:srgbClr val="F8C000"/>
                </a:solidFill>
              </a:rPr>
              <a:t>).</a:t>
            </a:r>
          </a:p>
          <a:p>
            <a:pPr algn="just"/>
            <a:r>
              <a:rPr lang="en-US" sz="1600" dirty="0" smtClean="0">
                <a:solidFill>
                  <a:srgbClr val="F8C000"/>
                </a:solidFill>
              </a:rPr>
              <a:t>Significant demand for improved malleable iron drove development and investment in blast furnaces. Weapons, ploughs, horse shoes, industrial machinery, nails, tools were all sought after in an increasingly affluent and developing medieval Europe. One acre of hardwood yielded the required charcoal for a days operation of a blast furnace. Dubiously dubbed the most efficient iron production process, deforestation, developments in coal originated fuels and later reductions in transport costs led to the demise of the medieval charcoal fueled blast furnace. </a:t>
            </a:r>
            <a:r>
              <a:rPr lang="en-US" sz="1600" dirty="0">
                <a:solidFill>
                  <a:srgbClr val="F8C000"/>
                </a:solidFill>
              </a:rPr>
              <a:t>(</a:t>
            </a:r>
            <a:r>
              <a:rPr lang="en-US" sz="1600" dirty="0">
                <a:solidFill>
                  <a:srgbClr val="F8C000"/>
                </a:solidFill>
              </a:rPr>
              <a:t>engr.psu.edu</a:t>
            </a:r>
            <a:r>
              <a:rPr lang="en-US" sz="1600" dirty="0">
                <a:solidFill>
                  <a:srgbClr val="F8C000"/>
                </a:solidFill>
              </a:rPr>
              <a:t>, </a:t>
            </a:r>
            <a:r>
              <a:rPr lang="en-US" sz="1600" dirty="0">
                <a:solidFill>
                  <a:srgbClr val="F8C000"/>
                </a:solidFill>
              </a:rPr>
              <a:t>n.d.</a:t>
            </a:r>
            <a:r>
              <a:rPr lang="en-US" sz="1600" dirty="0">
                <a:solidFill>
                  <a:srgbClr val="F8C000"/>
                </a:solidFill>
              </a:rPr>
              <a:t>).</a:t>
            </a:r>
            <a:endParaRPr lang="en-US" sz="1600" dirty="0" smtClean="0">
              <a:solidFill>
                <a:srgbClr val="F8C000"/>
              </a:solidFill>
            </a:endParaRPr>
          </a:p>
          <a:p>
            <a:pPr algn="just"/>
            <a:endParaRPr lang="en-US" sz="1600" dirty="0" smtClean="0">
              <a:solidFill>
                <a:srgbClr val="F8C000"/>
              </a:solidFill>
            </a:endParaRPr>
          </a:p>
          <a:p>
            <a:pPr algn="just"/>
            <a:endParaRPr lang="en-US" sz="1600" dirty="0">
              <a:solidFill>
                <a:srgbClr val="F8C000"/>
              </a:solidFill>
            </a:endParaRPr>
          </a:p>
          <a:p>
            <a:pPr algn="just"/>
            <a:endParaRPr lang="en-US" sz="1600" dirty="0" smtClean="0">
              <a:solidFill>
                <a:schemeClr val="accent1"/>
              </a:solidFill>
            </a:endParaRPr>
          </a:p>
          <a:p>
            <a:pPr algn="just"/>
            <a:endParaRPr lang="en-US" sz="1600" dirty="0" smtClean="0">
              <a:solidFill>
                <a:schemeClr val="accent1"/>
              </a:solidFill>
            </a:endParaRPr>
          </a:p>
        </p:txBody>
      </p:sp>
    </p:spTree>
    <p:extLst>
      <p:ext uri="{BB962C8B-B14F-4D97-AF65-F5344CB8AC3E}">
        <p14:creationId xmlns:p14="http://schemas.microsoft.com/office/powerpoint/2010/main" val="33145975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69474" y="3964595"/>
            <a:ext cx="1915834" cy="268512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5500" dirty="0" smtClean="0">
                <a:solidFill>
                  <a:schemeClr val="accent1"/>
                </a:solidFill>
              </a:rPr>
              <a:t>The Hour Glass</a:t>
            </a:r>
            <a:endParaRPr lang="en-US" sz="5500" dirty="0">
              <a:solidFill>
                <a:schemeClr val="accent1"/>
              </a:solidFill>
            </a:endParaRPr>
          </a:p>
        </p:txBody>
      </p:sp>
      <p:sp>
        <p:nvSpPr>
          <p:cNvPr id="7" name="Subtitle 2"/>
          <p:cNvSpPr>
            <a:spLocks noGrp="1"/>
          </p:cNvSpPr>
          <p:nvPr/>
        </p:nvSpPr>
        <p:spPr>
          <a:xfrm>
            <a:off x="1952497" y="4046949"/>
            <a:ext cx="8906697" cy="2445783"/>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smtClean="0">
                <a:solidFill>
                  <a:schemeClr val="accent1"/>
                </a:solidFill>
              </a:rPr>
              <a:t>In its first known depiction (Evans, 2012, p27)</a:t>
            </a:r>
          </a:p>
          <a:p>
            <a:pPr algn="just"/>
            <a:r>
              <a:rPr lang="en-US" sz="1600" dirty="0" smtClean="0">
                <a:solidFill>
                  <a:schemeClr val="accent1"/>
                </a:solidFill>
              </a:rPr>
              <a:t>of 1339 the hourglass represents an allegory for</a:t>
            </a:r>
          </a:p>
          <a:p>
            <a:pPr algn="just"/>
            <a:r>
              <a:rPr lang="en-US" sz="1600" dirty="0" smtClean="0">
                <a:solidFill>
                  <a:schemeClr val="accent1"/>
                </a:solidFill>
              </a:rPr>
              <a:t>temperance in the Italian city state of Sienna.</a:t>
            </a:r>
          </a:p>
          <a:p>
            <a:pPr algn="just"/>
            <a:endParaRPr lang="en-US" sz="1600" dirty="0" smtClean="0">
              <a:solidFill>
                <a:schemeClr val="accent1"/>
              </a:solidFill>
            </a:endParaRPr>
          </a:p>
          <a:p>
            <a:pPr algn="just"/>
            <a:r>
              <a:rPr lang="en-US" sz="1600" dirty="0" smtClean="0">
                <a:solidFill>
                  <a:schemeClr val="accent1"/>
                </a:solidFill>
              </a:rPr>
              <a:t>As an affordable and accessible technology its development “appears </a:t>
            </a:r>
          </a:p>
          <a:p>
            <a:pPr algn="just"/>
            <a:r>
              <a:rPr lang="en-US" sz="1600" dirty="0" smtClean="0">
                <a:solidFill>
                  <a:schemeClr val="accent1"/>
                </a:solidFill>
              </a:rPr>
              <a:t>unquestionably linked to the development of shipboard technology</a:t>
            </a:r>
          </a:p>
          <a:p>
            <a:pPr algn="just"/>
            <a:r>
              <a:rPr lang="en-US" sz="1600" dirty="0">
                <a:solidFill>
                  <a:schemeClr val="accent1"/>
                </a:solidFill>
              </a:rPr>
              <a:t>o</a:t>
            </a:r>
            <a:r>
              <a:rPr lang="en-US" sz="1600" dirty="0" smtClean="0">
                <a:solidFill>
                  <a:schemeClr val="accent1"/>
                </a:solidFill>
              </a:rPr>
              <a:t>f the seagoing vessels [of the middle ages]” (</a:t>
            </a:r>
            <a:r>
              <a:rPr lang="en-US" sz="1600" dirty="0" smtClean="0">
                <a:solidFill>
                  <a:schemeClr val="accent1"/>
                </a:solidFill>
              </a:rPr>
              <a:t>Balmer</a:t>
            </a:r>
            <a:r>
              <a:rPr lang="en-US" sz="1600" dirty="0" smtClean="0">
                <a:solidFill>
                  <a:schemeClr val="accent1"/>
                </a:solidFill>
              </a:rPr>
              <a:t>, </a:t>
            </a:r>
            <a:r>
              <a:rPr lang="en-US" sz="1600" dirty="0" smtClean="0">
                <a:solidFill>
                  <a:schemeClr val="accent1"/>
                </a:solidFill>
              </a:rPr>
              <a:t>n.d.</a:t>
            </a:r>
            <a:r>
              <a:rPr lang="en-US" sz="1600" dirty="0" smtClean="0">
                <a:solidFill>
                  <a:schemeClr val="accent1"/>
                </a:solidFill>
              </a:rPr>
              <a:t> p.615).</a:t>
            </a:r>
          </a:p>
          <a:p>
            <a:pPr algn="just"/>
            <a:endParaRPr lang="en-US" sz="1600" dirty="0" smtClean="0">
              <a:solidFill>
                <a:schemeClr val="accent1"/>
              </a:solidFill>
            </a:endParaRPr>
          </a:p>
          <a:p>
            <a:pPr algn="just"/>
            <a:r>
              <a:rPr lang="en-US" sz="1600" dirty="0" smtClean="0">
                <a:solidFill>
                  <a:schemeClr val="accent1"/>
                </a:solidFill>
              </a:rPr>
              <a:t>Considering its simplicity, hourglass heritage maybe much older.</a:t>
            </a:r>
          </a:p>
          <a:p>
            <a:pPr algn="just"/>
            <a:r>
              <a:rPr lang="en-US" sz="1600" dirty="0" smtClean="0">
                <a:solidFill>
                  <a:schemeClr val="accent1"/>
                </a:solidFill>
              </a:rPr>
              <a:t>The similar clepsydra water clock was developed 1,400BC (</a:t>
            </a:r>
            <a:r>
              <a:rPr lang="en-US" sz="1600" dirty="0">
                <a:solidFill>
                  <a:schemeClr val="accent1"/>
                </a:solidFill>
              </a:rPr>
              <a:t>b</a:t>
            </a:r>
            <a:r>
              <a:rPr lang="en-US" sz="1600" dirty="0" smtClean="0">
                <a:solidFill>
                  <a:schemeClr val="accent1"/>
                </a:solidFill>
              </a:rPr>
              <a:t>ritanica.com</a:t>
            </a:r>
            <a:r>
              <a:rPr lang="en-US" sz="1600" dirty="0">
                <a:solidFill>
                  <a:schemeClr val="accent1"/>
                </a:solidFill>
              </a:rPr>
              <a:t>)</a:t>
            </a:r>
            <a:endParaRPr lang="en-US" sz="1600" dirty="0" smtClean="0">
              <a:solidFill>
                <a:schemeClr val="accent1"/>
              </a:solidFill>
            </a:endParaRPr>
          </a:p>
          <a:p>
            <a:pPr algn="just"/>
            <a:endParaRPr lang="en-US" sz="1600" dirty="0">
              <a:solidFill>
                <a:schemeClr val="accent1"/>
              </a:solidFill>
            </a:endParaRPr>
          </a:p>
          <a:p>
            <a:pPr algn="just"/>
            <a:endParaRPr lang="en-US" sz="1600" dirty="0" smtClean="0">
              <a:solidFill>
                <a:schemeClr val="accent1"/>
              </a:solidFill>
            </a:endParaRPr>
          </a:p>
          <a:p>
            <a:pPr algn="just"/>
            <a:endParaRPr lang="en-US" sz="1600" dirty="0" smtClean="0">
              <a:solidFill>
                <a:schemeClr val="accent1"/>
              </a:solidFill>
            </a:endParaRPr>
          </a:p>
        </p:txBody>
      </p:sp>
      <p:pic>
        <p:nvPicPr>
          <p:cNvPr id="8" name="Picture 7" descr="Ambrogio_Lorenzetti_0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0"/>
            <a:ext cx="9166680" cy="3885096"/>
          </a:xfrm>
          <a:prstGeom prst="rect">
            <a:avLst/>
          </a:prstGeom>
        </p:spPr>
      </p:pic>
      <p:sp>
        <p:nvSpPr>
          <p:cNvPr id="10" name="Rectangle 9"/>
          <p:cNvSpPr/>
          <p:nvPr/>
        </p:nvSpPr>
        <p:spPr>
          <a:xfrm>
            <a:off x="7586217" y="703094"/>
            <a:ext cx="1111342" cy="1111342"/>
          </a:xfrm>
          <a:prstGeom prst="rect">
            <a:avLst/>
          </a:prstGeom>
          <a:noFill/>
          <a:ln w="12700" cmpd="sng">
            <a:solidFill>
              <a:schemeClr val="accent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H="1">
            <a:off x="6778261" y="703094"/>
            <a:ext cx="807958" cy="1321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697559" y="703094"/>
            <a:ext cx="286275" cy="1321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778261" y="1814436"/>
            <a:ext cx="807957" cy="2415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697560" y="1814436"/>
            <a:ext cx="286274" cy="241546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6778261" y="2024330"/>
            <a:ext cx="2205573" cy="2205573"/>
          </a:xfrm>
          <a:prstGeom prst="rect">
            <a:avLst/>
          </a:prstGeom>
          <a:ln w="28575" cmpd="sng">
            <a:solidFill>
              <a:schemeClr val="accent1"/>
            </a:solidFill>
          </a:ln>
        </p:spPr>
      </p:pic>
      <p:sp>
        <p:nvSpPr>
          <p:cNvPr id="26" name="TextBox 25"/>
          <p:cNvSpPr txBox="1"/>
          <p:nvPr/>
        </p:nvSpPr>
        <p:spPr>
          <a:xfrm>
            <a:off x="7175161" y="4046949"/>
            <a:ext cx="199151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a:solidFill>
                <a:schemeClr val="accent1"/>
              </a:solidFill>
              <a:latin typeface="Arial"/>
              <a:cs typeface="Arial"/>
            </a:endParaRPr>
          </a:p>
          <a:p>
            <a:endParaRPr lang="en-US" sz="1050" i="1" dirty="0" smtClean="0">
              <a:solidFill>
                <a:schemeClr val="accent1"/>
              </a:solidFill>
              <a:latin typeface="Arial"/>
              <a:cs typeface="Arial"/>
            </a:endParaRPr>
          </a:p>
          <a:p>
            <a:r>
              <a:rPr lang="en-US" sz="1050" i="1" dirty="0">
                <a:solidFill>
                  <a:srgbClr val="F8C000"/>
                </a:solidFill>
                <a:latin typeface="Arial"/>
                <a:cs typeface="Arial"/>
              </a:rPr>
              <a:t>Ambrogio</a:t>
            </a:r>
            <a:r>
              <a:rPr lang="en-US" sz="1050" i="1" dirty="0">
                <a:solidFill>
                  <a:srgbClr val="F8C000"/>
                </a:solidFill>
                <a:latin typeface="Arial"/>
                <a:cs typeface="Arial"/>
              </a:rPr>
              <a:t> </a:t>
            </a:r>
            <a:r>
              <a:rPr lang="en-US" sz="1050" i="1" dirty="0" smtClean="0">
                <a:solidFill>
                  <a:srgbClr val="F8C000"/>
                </a:solidFill>
                <a:latin typeface="Arial"/>
                <a:cs typeface="Arial"/>
              </a:rPr>
              <a:t>Lorenzetti’s Allegory of Good </a:t>
            </a:r>
            <a:r>
              <a:rPr lang="en-US" sz="1050" i="1" dirty="0" smtClean="0">
                <a:solidFill>
                  <a:srgbClr val="F8C000"/>
                </a:solidFill>
                <a:latin typeface="Arial"/>
                <a:cs typeface="Arial"/>
              </a:rPr>
              <a:t>Governement</a:t>
            </a:r>
            <a:r>
              <a:rPr lang="en-US" sz="1050" i="1" dirty="0" smtClean="0">
                <a:solidFill>
                  <a:srgbClr val="F8C000"/>
                </a:solidFill>
                <a:latin typeface="Arial"/>
                <a:cs typeface="Arial"/>
              </a:rPr>
              <a:t>, 1339. </a:t>
            </a:r>
            <a:endParaRPr lang="en-US" sz="1050" i="1" dirty="0">
              <a:solidFill>
                <a:srgbClr val="F8C000"/>
              </a:solidFill>
              <a:latin typeface="Arial"/>
              <a:cs typeface="Arial"/>
            </a:endParaRPr>
          </a:p>
          <a:p>
            <a:r>
              <a:rPr lang="en-US" sz="1050" i="1" dirty="0" smtClean="0">
                <a:solidFill>
                  <a:schemeClr val="accent1"/>
                </a:solidFill>
                <a:latin typeface="Arial"/>
                <a:cs typeface="Arial"/>
              </a:rPr>
              <a:t>Image: </a:t>
            </a:r>
            <a:r>
              <a:rPr lang="en-US" sz="1050" i="1" dirty="0" smtClean="0">
                <a:solidFill>
                  <a:schemeClr val="accent1"/>
                </a:solidFill>
                <a:latin typeface="Arial"/>
                <a:cs typeface="Arial"/>
              </a:rPr>
              <a:t>upload.wikimedia.org</a:t>
            </a:r>
            <a:endParaRPr lang="en-US" sz="1050" i="1" dirty="0">
              <a:solidFill>
                <a:schemeClr val="accent1"/>
              </a:solidFill>
              <a:latin typeface="Arial"/>
              <a:cs typeface="Arial"/>
            </a:endParaRPr>
          </a:p>
        </p:txBody>
      </p:sp>
    </p:spTree>
    <p:extLst>
      <p:ext uri="{BB962C8B-B14F-4D97-AF65-F5344CB8AC3E}">
        <p14:creationId xmlns:p14="http://schemas.microsoft.com/office/powerpoint/2010/main" val="1370757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tenberg-P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426" y="226805"/>
            <a:ext cx="4819573" cy="6225783"/>
          </a:xfrm>
          <a:prstGeom prst="rect">
            <a:avLst/>
          </a:prstGeom>
        </p:spPr>
      </p:pic>
      <p:sp>
        <p:nvSpPr>
          <p:cNvPr id="5" name="Title 1"/>
          <p:cNvSpPr txBox="1">
            <a:spLocks/>
          </p:cNvSpPr>
          <p:nvPr/>
        </p:nvSpPr>
        <p:spPr>
          <a:xfrm>
            <a:off x="327050" y="256467"/>
            <a:ext cx="4038710" cy="6394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sz="3200" dirty="0" smtClean="0">
                <a:solidFill>
                  <a:schemeClr val="accent1"/>
                </a:solidFill>
              </a:rPr>
              <a:t>Gutenberg’s Press</a:t>
            </a:r>
            <a:endParaRPr lang="en-US" sz="3200" dirty="0">
              <a:solidFill>
                <a:schemeClr val="accent1"/>
              </a:solidFill>
            </a:endParaRPr>
          </a:p>
        </p:txBody>
      </p:sp>
      <p:sp>
        <p:nvSpPr>
          <p:cNvPr id="6" name="Subtitle 2"/>
          <p:cNvSpPr>
            <a:spLocks noGrp="1"/>
          </p:cNvSpPr>
          <p:nvPr/>
        </p:nvSpPr>
        <p:spPr>
          <a:xfrm>
            <a:off x="327050" y="1258766"/>
            <a:ext cx="4373529"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accent1"/>
                </a:solidFill>
              </a:rPr>
              <a:t>Known as the “German Art”, Gutenberg’s printing press of the 1450’s “is by far the most significant” of changes at the dawn of the renaissance (Derry &amp; Williams, 1993, p. 37).</a:t>
            </a:r>
          </a:p>
          <a:p>
            <a:r>
              <a:rPr lang="en-US" sz="1600" dirty="0" smtClean="0">
                <a:solidFill>
                  <a:schemeClr val="accent1"/>
                </a:solidFill>
              </a:rPr>
              <a:t>During the 16</a:t>
            </a:r>
            <a:r>
              <a:rPr lang="en-US" sz="1600" baseline="30000" dirty="0" smtClean="0">
                <a:solidFill>
                  <a:schemeClr val="accent1"/>
                </a:solidFill>
              </a:rPr>
              <a:t>th</a:t>
            </a:r>
            <a:r>
              <a:rPr lang="en-US" sz="1600" dirty="0">
                <a:solidFill>
                  <a:schemeClr val="accent1"/>
                </a:solidFill>
              </a:rPr>
              <a:t> </a:t>
            </a:r>
            <a:r>
              <a:rPr lang="en-US" sz="1600" dirty="0" smtClean="0">
                <a:solidFill>
                  <a:schemeClr val="accent1"/>
                </a:solidFill>
              </a:rPr>
              <a:t>century cities with established printing presses grew 60% faster than those without, and Protestant Reformation </a:t>
            </a:r>
            <a:r>
              <a:rPr lang="en-US" sz="1600" dirty="0" smtClean="0">
                <a:solidFill>
                  <a:srgbClr val="F8C000"/>
                </a:solidFill>
              </a:rPr>
              <a:t>“</a:t>
            </a:r>
            <a:r>
              <a:rPr lang="en-US" sz="1600" dirty="0">
                <a:solidFill>
                  <a:srgbClr val="F8C000"/>
                </a:solidFill>
              </a:rPr>
              <a:t>advocates of </a:t>
            </a:r>
            <a:r>
              <a:rPr lang="en-US" sz="1600" dirty="0" smtClean="0">
                <a:solidFill>
                  <a:srgbClr val="F8C000"/>
                </a:solidFill>
              </a:rPr>
              <a:t>religious reform</a:t>
            </a:r>
          </a:p>
          <a:p>
            <a:r>
              <a:rPr lang="en-US" sz="1600" dirty="0" smtClean="0">
                <a:solidFill>
                  <a:srgbClr val="F8C000"/>
                </a:solidFill>
              </a:rPr>
              <a:t>exploited </a:t>
            </a:r>
            <a:r>
              <a:rPr lang="en-US" sz="1600" dirty="0">
                <a:solidFill>
                  <a:srgbClr val="F8C000"/>
                </a:solidFill>
              </a:rPr>
              <a:t>the </a:t>
            </a:r>
            <a:r>
              <a:rPr lang="en-US" sz="1600" dirty="0" smtClean="0">
                <a:solidFill>
                  <a:srgbClr val="F8C000"/>
                </a:solidFill>
              </a:rPr>
              <a:t>new media </a:t>
            </a:r>
            <a:r>
              <a:rPr lang="en-US" sz="1600" dirty="0">
                <a:solidFill>
                  <a:srgbClr val="F8C000"/>
                </a:solidFill>
              </a:rPr>
              <a:t>to </a:t>
            </a:r>
            <a:r>
              <a:rPr lang="en-US" sz="1600" dirty="0" smtClean="0">
                <a:solidFill>
                  <a:srgbClr val="F8C000"/>
                </a:solidFill>
              </a:rPr>
              <a:t>disseminate</a:t>
            </a:r>
          </a:p>
          <a:p>
            <a:r>
              <a:rPr lang="en-US" sz="1600" dirty="0" smtClean="0">
                <a:solidFill>
                  <a:srgbClr val="F8C000"/>
                </a:solidFill>
              </a:rPr>
              <a:t>their ideas</a:t>
            </a:r>
            <a:r>
              <a:rPr lang="en-US" sz="1600" dirty="0">
                <a:solidFill>
                  <a:srgbClr val="F8C000"/>
                </a:solidFill>
              </a:rPr>
              <a:t>” </a:t>
            </a:r>
            <a:r>
              <a:rPr lang="en-US" sz="1600" dirty="0" smtClean="0">
                <a:solidFill>
                  <a:srgbClr val="F8C000"/>
                </a:solidFill>
              </a:rPr>
              <a:t>(www.jeremiahdittmar.com)</a:t>
            </a:r>
          </a:p>
          <a:p>
            <a:endParaRPr lang="en-US" sz="1600" dirty="0" smtClean="0">
              <a:solidFill>
                <a:srgbClr val="F8C000"/>
              </a:solidFill>
            </a:endParaRPr>
          </a:p>
          <a:p>
            <a:r>
              <a:rPr lang="en-US" sz="1600" dirty="0" smtClean="0">
                <a:solidFill>
                  <a:srgbClr val="F8C000"/>
                </a:solidFill>
              </a:rPr>
              <a:t>Using moveable type Gutenberg first</a:t>
            </a:r>
          </a:p>
          <a:p>
            <a:r>
              <a:rPr lang="en-US" sz="1600" dirty="0" smtClean="0">
                <a:solidFill>
                  <a:srgbClr val="F8C000"/>
                </a:solidFill>
              </a:rPr>
              <a:t>printed the bible which fostered individual interpretation and brought progress of science and education to the people (</a:t>
            </a:r>
            <a:r>
              <a:rPr lang="en-US" sz="1600" dirty="0" smtClean="0">
                <a:solidFill>
                  <a:srgbClr val="F8C000"/>
                </a:solidFill>
              </a:rPr>
              <a:t>web.mit.edu</a:t>
            </a:r>
            <a:r>
              <a:rPr lang="en-US" sz="1600" dirty="0" smtClean="0">
                <a:solidFill>
                  <a:srgbClr val="F8C000"/>
                </a:solidFill>
              </a:rPr>
              <a:t>).</a:t>
            </a:r>
          </a:p>
          <a:p>
            <a:endParaRPr lang="en-US" sz="1600" dirty="0">
              <a:solidFill>
                <a:srgbClr val="F8C000"/>
              </a:solidFill>
            </a:endParaRPr>
          </a:p>
          <a:p>
            <a:r>
              <a:rPr lang="en-US" sz="1600" dirty="0" smtClean="0">
                <a:solidFill>
                  <a:srgbClr val="F8C000"/>
                </a:solidFill>
              </a:rPr>
              <a:t>It was undoubtedly the greatest delivery system for information technology, and knowledge power for 500 years, until the development of the 21</a:t>
            </a:r>
            <a:r>
              <a:rPr lang="en-US" sz="1600" baseline="30000" dirty="0" smtClean="0">
                <a:solidFill>
                  <a:srgbClr val="F8C000"/>
                </a:solidFill>
              </a:rPr>
              <a:t>st</a:t>
            </a:r>
            <a:r>
              <a:rPr lang="en-US" sz="1600" dirty="0" smtClean="0">
                <a:solidFill>
                  <a:srgbClr val="F8C000"/>
                </a:solidFill>
              </a:rPr>
              <a:t> Century internet.</a:t>
            </a:r>
          </a:p>
          <a:p>
            <a:endParaRPr lang="en-US" sz="1600" dirty="0" smtClean="0">
              <a:solidFill>
                <a:srgbClr val="F8C000"/>
              </a:solidFill>
            </a:endParaRPr>
          </a:p>
          <a:p>
            <a:endParaRPr lang="en-US" sz="1600" dirty="0">
              <a:solidFill>
                <a:srgbClr val="F8C000"/>
              </a:solidFill>
            </a:endParaRPr>
          </a:p>
          <a:p>
            <a:endParaRPr lang="en-US" sz="1600" dirty="0" smtClean="0">
              <a:solidFill>
                <a:schemeClr val="accent1"/>
              </a:solidFill>
            </a:endParaRPr>
          </a:p>
          <a:p>
            <a:endParaRPr lang="en-US" sz="1600" dirty="0" smtClean="0">
              <a:solidFill>
                <a:schemeClr val="accent1"/>
              </a:solidFill>
            </a:endParaRPr>
          </a:p>
        </p:txBody>
      </p:sp>
      <p:sp>
        <p:nvSpPr>
          <p:cNvPr id="7" name="TextBox 6"/>
          <p:cNvSpPr txBox="1"/>
          <p:nvPr/>
        </p:nvSpPr>
        <p:spPr>
          <a:xfrm>
            <a:off x="6236800" y="5647274"/>
            <a:ext cx="280089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200" dirty="0">
              <a:solidFill>
                <a:schemeClr val="accent1"/>
              </a:solidFill>
              <a:latin typeface="Arial"/>
              <a:cs typeface="Arial"/>
            </a:endParaRPr>
          </a:p>
          <a:p>
            <a:endParaRPr lang="en-US" sz="1050" i="1" dirty="0" smtClean="0">
              <a:solidFill>
                <a:schemeClr val="accent1"/>
              </a:solidFill>
              <a:latin typeface="Arial"/>
              <a:cs typeface="Arial"/>
            </a:endParaRPr>
          </a:p>
          <a:p>
            <a:r>
              <a:rPr lang="en-US" sz="1050" i="1" dirty="0">
                <a:solidFill>
                  <a:schemeClr val="accent1"/>
                </a:solidFill>
                <a:latin typeface="Arial"/>
                <a:cs typeface="Arial"/>
              </a:rPr>
              <a:t>Hypothetical reconstruction of Johann Gutenberg's Printing Press, </a:t>
            </a:r>
            <a:r>
              <a:rPr lang="en-US" sz="1050" i="1" dirty="0" smtClean="0">
                <a:solidFill>
                  <a:schemeClr val="accent1"/>
                </a:solidFill>
                <a:latin typeface="Arial"/>
                <a:cs typeface="Arial"/>
              </a:rPr>
              <a:t>1994</a:t>
            </a:r>
            <a:endParaRPr lang="en-US" sz="1050" i="1" dirty="0">
              <a:solidFill>
                <a:schemeClr val="accent1"/>
              </a:solidFill>
              <a:latin typeface="Arial"/>
              <a:cs typeface="Arial"/>
            </a:endParaRPr>
          </a:p>
          <a:p>
            <a:r>
              <a:rPr lang="en-US" sz="1050" i="1" dirty="0" smtClean="0">
                <a:solidFill>
                  <a:schemeClr val="accent1"/>
                </a:solidFill>
                <a:latin typeface="Arial"/>
                <a:cs typeface="Arial"/>
              </a:rPr>
              <a:t>Image</a:t>
            </a:r>
            <a:r>
              <a:rPr lang="en-US" sz="1050" i="1" dirty="0">
                <a:solidFill>
                  <a:schemeClr val="accent1"/>
                </a:solidFill>
                <a:latin typeface="Arial"/>
                <a:cs typeface="Arial"/>
              </a:rPr>
              <a:t>: </a:t>
            </a:r>
            <a:r>
              <a:rPr lang="en-US" sz="1050" i="1" dirty="0" smtClean="0">
                <a:solidFill>
                  <a:schemeClr val="accent1"/>
                </a:solidFill>
                <a:latin typeface="Arial"/>
                <a:cs typeface="Arial"/>
              </a:rPr>
              <a:t>www.libraries.rutgers.edu</a:t>
            </a:r>
            <a:endParaRPr lang="en-US" sz="1050" i="1" dirty="0">
              <a:solidFill>
                <a:schemeClr val="accent1"/>
              </a:solidFill>
              <a:latin typeface="Arial"/>
              <a:cs typeface="Arial"/>
            </a:endParaRPr>
          </a:p>
        </p:txBody>
      </p:sp>
    </p:spTree>
    <p:extLst>
      <p:ext uri="{BB962C8B-B14F-4D97-AF65-F5344CB8AC3E}">
        <p14:creationId xmlns:p14="http://schemas.microsoft.com/office/powerpoint/2010/main" val="8436951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 Vinc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15256" cy="6858000"/>
          </a:xfrm>
          <a:prstGeom prst="rect">
            <a:avLst/>
          </a:prstGeom>
        </p:spPr>
      </p:pic>
      <p:sp>
        <p:nvSpPr>
          <p:cNvPr id="3" name="TextBox 2"/>
          <p:cNvSpPr txBox="1"/>
          <p:nvPr/>
        </p:nvSpPr>
        <p:spPr>
          <a:xfrm>
            <a:off x="3016344" y="158763"/>
            <a:ext cx="3098912" cy="892552"/>
          </a:xfrm>
          <a:prstGeom prst="rect">
            <a:avLst/>
          </a:prstGeom>
          <a:gradFill flip="none" rotWithShape="1">
            <a:gsLst>
              <a:gs pos="0">
                <a:schemeClr val="accent1">
                  <a:lumMod val="20000"/>
                  <a:lumOff val="80000"/>
                  <a:alpha val="0"/>
                </a:schemeClr>
              </a:gs>
              <a:gs pos="100000">
                <a:srgbClr val="000000">
                  <a:alpha val="0"/>
                </a:srgbClr>
              </a:gs>
              <a:gs pos="50000">
                <a:schemeClr val="accent1">
                  <a:lumMod val="20000"/>
                  <a:lumOff val="80000"/>
                  <a:alpha val="79000"/>
                </a:schemeClr>
              </a:gs>
            </a:gsLst>
            <a:path path="circle">
              <a:fillToRect l="50000" t="50000" r="50000" b="50000"/>
            </a:path>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300" dirty="0">
              <a:solidFill>
                <a:schemeClr val="accent2">
                  <a:lumMod val="50000"/>
                </a:schemeClr>
              </a:solidFill>
              <a:effectLst>
                <a:outerShdw blurRad="50800" dist="25400" dir="2700000" algn="tl" rotWithShape="0">
                  <a:schemeClr val="accent6">
                    <a:lumMod val="75000"/>
                    <a:alpha val="40000"/>
                  </a:schemeClr>
                </a:outerShdw>
              </a:effectLst>
              <a:latin typeface="Arial"/>
              <a:cs typeface="Arial"/>
            </a:endParaRPr>
          </a:p>
          <a:p>
            <a:r>
              <a:rPr lang="en-US" sz="1300" b="1" dirty="0" smtClean="0">
                <a:solidFill>
                  <a:schemeClr val="accent2">
                    <a:lumMod val="50000"/>
                  </a:schemeClr>
                </a:solidFill>
                <a:effectLst>
                  <a:outerShdw blurRad="50800" dist="25400" dir="2700000" algn="tl" rotWithShape="0">
                    <a:schemeClr val="accent6">
                      <a:lumMod val="75000"/>
                      <a:alpha val="40000"/>
                    </a:schemeClr>
                  </a:outerShdw>
                </a:effectLst>
                <a:latin typeface="Arial"/>
                <a:cs typeface="Arial"/>
              </a:rPr>
              <a:t>Perhaps da Vinci’s earliest sketches of the crank &amp; connecting rod?</a:t>
            </a:r>
          </a:p>
          <a:p>
            <a:r>
              <a:rPr lang="en-US" sz="1300" i="1" dirty="0" smtClean="0">
                <a:solidFill>
                  <a:schemeClr val="accent2">
                    <a:lumMod val="50000"/>
                  </a:schemeClr>
                </a:solidFill>
                <a:effectLst>
                  <a:outerShdw blurRad="50800" dist="25400" dir="2700000" algn="tl" rotWithShape="0">
                    <a:schemeClr val="accent6">
                      <a:lumMod val="75000"/>
                      <a:alpha val="40000"/>
                    </a:schemeClr>
                  </a:outerShdw>
                </a:effectLst>
                <a:latin typeface="Arial"/>
                <a:cs typeface="Arial"/>
              </a:rPr>
              <a:t>Image: </a:t>
            </a:r>
            <a:r>
              <a:rPr lang="en-US" sz="1300" i="1" dirty="0" smtClean="0">
                <a:solidFill>
                  <a:schemeClr val="accent2">
                    <a:lumMod val="50000"/>
                  </a:schemeClr>
                </a:solidFill>
                <a:effectLst>
                  <a:outerShdw blurRad="50800" dist="25400" dir="2700000" algn="tl" rotWithShape="0">
                    <a:schemeClr val="accent6">
                      <a:lumMod val="75000"/>
                      <a:alpha val="40000"/>
                    </a:schemeClr>
                  </a:outerShdw>
                </a:effectLst>
                <a:latin typeface="Arial"/>
                <a:cs typeface="Arial"/>
              </a:rPr>
              <a:t>www.leonardodigitale.com</a:t>
            </a:r>
            <a:endParaRPr lang="en-US" sz="1300" i="1" dirty="0">
              <a:solidFill>
                <a:schemeClr val="accent2">
                  <a:lumMod val="50000"/>
                </a:schemeClr>
              </a:solidFill>
              <a:effectLst>
                <a:outerShdw blurRad="50800" dist="25400" dir="2700000" algn="tl" rotWithShape="0">
                  <a:schemeClr val="accent6">
                    <a:lumMod val="75000"/>
                    <a:alpha val="40000"/>
                  </a:schemeClr>
                </a:outerShdw>
              </a:effectLst>
              <a:latin typeface="Arial"/>
              <a:cs typeface="Arial"/>
            </a:endParaRPr>
          </a:p>
        </p:txBody>
      </p:sp>
      <p:sp>
        <p:nvSpPr>
          <p:cNvPr id="4" name="Title 1"/>
          <p:cNvSpPr txBox="1">
            <a:spLocks/>
          </p:cNvSpPr>
          <p:nvPr/>
        </p:nvSpPr>
        <p:spPr>
          <a:xfrm>
            <a:off x="5975989" y="251142"/>
            <a:ext cx="3315427" cy="836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b="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nSpc>
                <a:spcPct val="80000"/>
              </a:lnSpc>
            </a:pPr>
            <a:r>
              <a:rPr lang="en-US" sz="3000" dirty="0" smtClean="0">
                <a:solidFill>
                  <a:schemeClr val="accent1"/>
                </a:solidFill>
              </a:rPr>
              <a:t>The Crank &amp; </a:t>
            </a:r>
          </a:p>
          <a:p>
            <a:pPr>
              <a:lnSpc>
                <a:spcPct val="80000"/>
              </a:lnSpc>
            </a:pPr>
            <a:r>
              <a:rPr lang="en-US" sz="3000" dirty="0">
                <a:solidFill>
                  <a:schemeClr val="accent1"/>
                </a:solidFill>
              </a:rPr>
              <a:t>C</a:t>
            </a:r>
            <a:r>
              <a:rPr lang="en-US" sz="3000" dirty="0" smtClean="0">
                <a:solidFill>
                  <a:schemeClr val="accent1"/>
                </a:solidFill>
              </a:rPr>
              <a:t>onnecting </a:t>
            </a:r>
            <a:r>
              <a:rPr lang="en-US" sz="3000" dirty="0">
                <a:solidFill>
                  <a:schemeClr val="accent1"/>
                </a:solidFill>
              </a:rPr>
              <a:t>R</a:t>
            </a:r>
            <a:r>
              <a:rPr lang="en-US" sz="3000" dirty="0" smtClean="0">
                <a:solidFill>
                  <a:schemeClr val="accent1"/>
                </a:solidFill>
              </a:rPr>
              <a:t>od</a:t>
            </a:r>
            <a:endParaRPr lang="en-US" sz="3000" dirty="0">
              <a:solidFill>
                <a:schemeClr val="accent1"/>
              </a:solidFill>
            </a:endParaRPr>
          </a:p>
        </p:txBody>
      </p:sp>
      <p:sp>
        <p:nvSpPr>
          <p:cNvPr id="5" name="TextBox 4"/>
          <p:cNvSpPr txBox="1"/>
          <p:nvPr/>
        </p:nvSpPr>
        <p:spPr>
          <a:xfrm>
            <a:off x="7325406" y="2676293"/>
            <a:ext cx="184666" cy="369332"/>
          </a:xfrm>
          <a:prstGeom prst="rect">
            <a:avLst/>
          </a:prstGeom>
          <a:noFill/>
        </p:spPr>
        <p:txBody>
          <a:bodyPr wrap="none" rtlCol="0">
            <a:spAutoFit/>
          </a:bodyPr>
          <a:lstStyle/>
          <a:p>
            <a:endParaRPr lang="en-US" dirty="0"/>
          </a:p>
        </p:txBody>
      </p:sp>
      <p:sp>
        <p:nvSpPr>
          <p:cNvPr id="6" name="Subtitle 2"/>
          <p:cNvSpPr>
            <a:spLocks noGrp="1"/>
          </p:cNvSpPr>
          <p:nvPr/>
        </p:nvSpPr>
        <p:spPr>
          <a:xfrm>
            <a:off x="6115256" y="1292786"/>
            <a:ext cx="2933775" cy="5086544"/>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500" dirty="0" smtClean="0">
                <a:solidFill>
                  <a:srgbClr val="F8C000"/>
                </a:solidFill>
              </a:rPr>
              <a:t>Whilst evident in ancient Rome the system of crank &amp; connecting rod became prominent during the renaissance, as</a:t>
            </a:r>
            <a:r>
              <a:rPr lang="en-US" sz="1500" dirty="0" smtClean="0">
                <a:solidFill>
                  <a:schemeClr val="accent1"/>
                </a:solidFill>
              </a:rPr>
              <a:t> “Italian geniuses </a:t>
            </a:r>
            <a:r>
              <a:rPr lang="en-US" sz="1500" dirty="0">
                <a:solidFill>
                  <a:schemeClr val="accent1"/>
                </a:solidFill>
              </a:rPr>
              <a:t>of the Renaissance rose </a:t>
            </a:r>
            <a:r>
              <a:rPr lang="en-US" sz="1500" dirty="0" smtClean="0">
                <a:solidFill>
                  <a:schemeClr val="accent1"/>
                </a:solidFill>
              </a:rPr>
              <a:t>superior to </a:t>
            </a:r>
            <a:r>
              <a:rPr lang="en-US" sz="1500" dirty="0">
                <a:solidFill>
                  <a:schemeClr val="accent1"/>
                </a:solidFill>
              </a:rPr>
              <a:t>the ancient snobbery </a:t>
            </a:r>
            <a:r>
              <a:rPr lang="en-US" sz="1500" dirty="0" smtClean="0">
                <a:solidFill>
                  <a:schemeClr val="accent1"/>
                </a:solidFill>
              </a:rPr>
              <a:t>which</a:t>
            </a:r>
            <a:r>
              <a:rPr lang="en-US" sz="1500" dirty="0">
                <a:solidFill>
                  <a:schemeClr val="accent1"/>
                </a:solidFill>
              </a:rPr>
              <a:t> </a:t>
            </a:r>
            <a:r>
              <a:rPr lang="en-US" sz="1500" dirty="0" smtClean="0">
                <a:solidFill>
                  <a:schemeClr val="accent1"/>
                </a:solidFill>
              </a:rPr>
              <a:t>had despised </a:t>
            </a:r>
            <a:r>
              <a:rPr lang="en-US" sz="1500" dirty="0">
                <a:solidFill>
                  <a:schemeClr val="accent1"/>
                </a:solidFill>
              </a:rPr>
              <a:t>the base mechanic </a:t>
            </a:r>
            <a:r>
              <a:rPr lang="en-US" sz="1500" dirty="0" smtClean="0">
                <a:solidFill>
                  <a:schemeClr val="accent1"/>
                </a:solidFill>
              </a:rPr>
              <a:t>arts”. (Derry &amp; Williams 1993) </a:t>
            </a:r>
          </a:p>
          <a:p>
            <a:pPr algn="just"/>
            <a:endParaRPr lang="en-US" sz="1500" dirty="0" smtClean="0">
              <a:solidFill>
                <a:schemeClr val="accent1"/>
              </a:solidFill>
            </a:endParaRPr>
          </a:p>
          <a:p>
            <a:pPr algn="just"/>
            <a:r>
              <a:rPr lang="en-US" sz="1500" dirty="0" smtClean="0">
                <a:solidFill>
                  <a:srgbClr val="F8C000"/>
                </a:solidFill>
              </a:rPr>
              <a:t>“With extraordinary </a:t>
            </a:r>
            <a:r>
              <a:rPr lang="en-US" sz="1500" dirty="0" smtClean="0">
                <a:solidFill>
                  <a:srgbClr val="F8C000"/>
                </a:solidFill>
              </a:rPr>
              <a:t>rapidity </a:t>
            </a:r>
            <a:r>
              <a:rPr lang="en-US" sz="1500" dirty="0" smtClean="0">
                <a:solidFill>
                  <a:srgbClr val="F8C000"/>
                </a:solidFill>
              </a:rPr>
              <a:t>these devices were absorbed into Europe’s technological thinking and used for the widest variety of operations” (White, 194, p. 115). </a:t>
            </a:r>
          </a:p>
          <a:p>
            <a:pPr algn="just"/>
            <a:endParaRPr lang="en-US" sz="1500" dirty="0" smtClean="0">
              <a:solidFill>
                <a:srgbClr val="F8C000"/>
              </a:solidFill>
            </a:endParaRPr>
          </a:p>
          <a:p>
            <a:pPr algn="just"/>
            <a:r>
              <a:rPr lang="en-US" sz="1500" dirty="0" smtClean="0">
                <a:solidFill>
                  <a:srgbClr val="F8C000"/>
                </a:solidFill>
              </a:rPr>
              <a:t>Mechanical conversion of reciprocating to rotary motion efficiently harnessed many energy sources including wind &amp; water, enhancing competitive economic advantage.</a:t>
            </a:r>
            <a:endParaRPr lang="en-US" sz="1500" dirty="0">
              <a:solidFill>
                <a:srgbClr val="F8C000"/>
              </a:solidFill>
            </a:endParaRPr>
          </a:p>
          <a:p>
            <a:pPr algn="just"/>
            <a:endParaRPr lang="en-US" sz="1600" dirty="0" smtClean="0">
              <a:solidFill>
                <a:srgbClr val="F8C000"/>
              </a:solidFill>
            </a:endParaRPr>
          </a:p>
          <a:p>
            <a:pPr algn="just"/>
            <a:endParaRPr lang="en-US" sz="1600" dirty="0" smtClean="0">
              <a:solidFill>
                <a:srgbClr val="F8C000"/>
              </a:solidFill>
            </a:endParaRPr>
          </a:p>
        </p:txBody>
      </p:sp>
    </p:spTree>
    <p:extLst>
      <p:ext uri="{BB962C8B-B14F-4D97-AF65-F5344CB8AC3E}">
        <p14:creationId xmlns:p14="http://schemas.microsoft.com/office/powerpoint/2010/main" val="270729929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2855</TotalTime>
  <Words>2727</Words>
  <Application>Microsoft Macintosh PowerPoint</Application>
  <PresentationFormat>On-screen Show (4:3)</PresentationFormat>
  <Paragraphs>277</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Habitat</vt:lpstr>
      <vt:lpstr>DES10636</vt:lpstr>
      <vt:lpstr>Pottery</vt:lpstr>
      <vt:lpstr>Wooden wheel of the Ljubljana Marsh</vt:lpstr>
      <vt:lpstr>Aboriginal Stone Axe Head</vt:lpstr>
      <vt:lpstr>PowerPoint Presentation</vt:lpstr>
      <vt:lpstr>PowerPoint Presentation</vt:lpstr>
      <vt:lpstr>PowerPoint Presentation</vt:lpstr>
      <vt:lpstr>PowerPoint Presentation</vt:lpstr>
      <vt:lpstr>PowerPoint Presentation</vt:lpstr>
      <vt:lpstr>Amsterdam Stock Exchange</vt:lpstr>
      <vt:lpstr>PowerPoint Presentation</vt:lpstr>
      <vt:lpstr>PowerPoint Presentation</vt:lpstr>
      <vt:lpstr>PowerPoint Presentation</vt:lpstr>
      <vt:lpstr>PowerPoint Presentation</vt:lpstr>
      <vt:lpstr>Polymers</vt:lpstr>
      <vt:lpstr>Nuclear Fission</vt:lpstr>
      <vt:lpstr>PowerPoint Presentation</vt:lpstr>
      <vt:lpstr>Genetic Engineering in Agriculture</vt:lpstr>
      <vt:lpstr>Italian Renaissance Architecture</vt:lpstr>
      <vt:lpstr>PowerPoint Presentation</vt:lpstr>
      <vt:lpstr>Art Deco</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 Mills</dc:creator>
  <cp:lastModifiedBy>Cam Mills</cp:lastModifiedBy>
  <cp:revision>348</cp:revision>
  <cp:lastPrinted>2013-12-09T00:33:49Z</cp:lastPrinted>
  <dcterms:created xsi:type="dcterms:W3CDTF">2013-12-08T05:25:13Z</dcterms:created>
  <dcterms:modified xsi:type="dcterms:W3CDTF">2013-12-10T21:27:45Z</dcterms:modified>
</cp:coreProperties>
</file>